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65" r:id="rId4"/>
    <p:sldId id="258" r:id="rId5"/>
    <p:sldId id="259" r:id="rId6"/>
    <p:sldId id="260" r:id="rId7"/>
    <p:sldId id="261"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9" r:id="rId34"/>
    <p:sldId id="291" r:id="rId35"/>
    <p:sldId id="290" r:id="rId3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55" autoAdjust="0"/>
    <p:restoredTop sz="92543" autoAdjust="0"/>
  </p:normalViewPr>
  <p:slideViewPr>
    <p:cSldViewPr>
      <p:cViewPr varScale="1">
        <p:scale>
          <a:sx n="121" d="100"/>
          <a:sy n="121" d="100"/>
        </p:scale>
        <p:origin x="-133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2.wmf"/><Relationship Id="rId12" Type="http://schemas.openxmlformats.org/officeDocument/2006/relationships/image" Target="../media/image47.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11" Type="http://schemas.openxmlformats.org/officeDocument/2006/relationships/image" Target="../media/image46.wmf"/><Relationship Id="rId5" Type="http://schemas.openxmlformats.org/officeDocument/2006/relationships/image" Target="../media/image40.wmf"/><Relationship Id="rId10" Type="http://schemas.openxmlformats.org/officeDocument/2006/relationships/image" Target="../media/image45.wmf"/><Relationship Id="rId4" Type="http://schemas.openxmlformats.org/officeDocument/2006/relationships/image" Target="../media/image39.wmf"/><Relationship Id="rId9" Type="http://schemas.openxmlformats.org/officeDocument/2006/relationships/image" Target="../media/image44.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4" Type="http://schemas.openxmlformats.org/officeDocument/2006/relationships/image" Target="../media/image5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661937-19DA-4F0B-8D86-FBA394DFD242}" type="datetimeFigureOut">
              <a:rPr lang="zh-TW" altLang="en-US" smtClean="0"/>
              <a:pPr/>
              <a:t>2013/5/29</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98F321-2CF0-42E3-AFCD-129650492225}"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en.wikipedia.org/wiki/Law_of_large_numbers"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In </a:t>
            </a:r>
            <a:r>
              <a:rPr lang="en-US" sz="1200" b="0" i="0" u="none" strike="noStrike" kern="1200" dirty="0" smtClean="0">
                <a:solidFill>
                  <a:schemeClr val="tx1"/>
                </a:solidFill>
                <a:latin typeface="+mn-lt"/>
                <a:ea typeface="+mn-ea"/>
                <a:cs typeface="+mn-cs"/>
              </a:rPr>
              <a:t>mathematics</a:t>
            </a:r>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quadratic variation</a:t>
            </a:r>
            <a:r>
              <a:rPr lang="en-US" sz="1200" b="0" i="0" kern="1200" dirty="0" smtClean="0">
                <a:solidFill>
                  <a:schemeClr val="tx1"/>
                </a:solidFill>
                <a:latin typeface="+mn-lt"/>
                <a:ea typeface="+mn-ea"/>
                <a:cs typeface="+mn-cs"/>
              </a:rPr>
              <a:t> is used in the analysis of </a:t>
            </a:r>
            <a:r>
              <a:rPr lang="en-US" sz="1200" b="0" i="0" u="none" strike="noStrike" kern="1200" dirty="0" smtClean="0">
                <a:solidFill>
                  <a:schemeClr val="tx1"/>
                </a:solidFill>
                <a:latin typeface="+mn-lt"/>
                <a:ea typeface="+mn-ea"/>
                <a:cs typeface="+mn-cs"/>
              </a:rPr>
              <a:t>stochastic processes</a:t>
            </a:r>
            <a:r>
              <a:rPr lang="en-US" sz="1200" b="0" i="0" u="none" strike="noStrike"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such as </a:t>
            </a:r>
            <a:r>
              <a:rPr lang="en-US" sz="1200" b="0" i="0" u="none" strike="noStrike" kern="1200" dirty="0" smtClean="0">
                <a:solidFill>
                  <a:schemeClr val="tx1"/>
                </a:solidFill>
                <a:latin typeface="+mn-lt"/>
                <a:ea typeface="+mn-ea"/>
                <a:cs typeface="+mn-cs"/>
              </a:rPr>
              <a:t>Brownian motion</a:t>
            </a:r>
            <a:r>
              <a:rPr lang="en-US" sz="1200" b="0" i="0" kern="1200" dirty="0" smtClean="0">
                <a:solidFill>
                  <a:schemeClr val="tx1"/>
                </a:solidFill>
                <a:latin typeface="+mn-lt"/>
                <a:ea typeface="+mn-ea"/>
                <a:cs typeface="+mn-cs"/>
              </a:rPr>
              <a:t> and </a:t>
            </a:r>
            <a:r>
              <a:rPr lang="en-US" sz="1200" b="0" i="0" u="none" strike="noStrike" kern="1200" dirty="0" smtClean="0">
                <a:solidFill>
                  <a:schemeClr val="tx1"/>
                </a:solidFill>
                <a:latin typeface="+mn-lt"/>
                <a:ea typeface="+mn-ea"/>
                <a:cs typeface="+mn-cs"/>
              </a:rPr>
              <a:t>martingales</a:t>
            </a:r>
            <a:r>
              <a:rPr lang="en-US" sz="1200" b="0" i="0" kern="1200" dirty="0" smtClean="0">
                <a:solidFill>
                  <a:schemeClr val="tx1"/>
                </a:solidFill>
                <a:latin typeface="+mn-lt"/>
                <a:ea typeface="+mn-ea"/>
                <a:cs typeface="+mn-cs"/>
              </a:rPr>
              <a:t>. Quadratic variation is just one kind of </a:t>
            </a:r>
            <a:r>
              <a:rPr lang="en-US" sz="1200" b="0" i="0" u="none" strike="noStrike" kern="1200" dirty="0" smtClean="0">
                <a:solidFill>
                  <a:schemeClr val="tx1"/>
                </a:solidFill>
                <a:latin typeface="+mn-lt"/>
                <a:ea typeface="+mn-ea"/>
                <a:cs typeface="+mn-cs"/>
              </a:rPr>
              <a:t>variation</a:t>
            </a:r>
            <a:r>
              <a:rPr lang="en-US" sz="1200" b="0" i="0" kern="1200" dirty="0" smtClean="0">
                <a:solidFill>
                  <a:schemeClr val="tx1"/>
                </a:solidFill>
                <a:latin typeface="+mn-lt"/>
                <a:ea typeface="+mn-ea"/>
                <a:cs typeface="+mn-cs"/>
              </a:rPr>
              <a:t> of a process.</a:t>
            </a:r>
            <a:endParaRPr lang="zh-TW" altLang="en-US" dirty="0"/>
          </a:p>
        </p:txBody>
      </p:sp>
      <p:sp>
        <p:nvSpPr>
          <p:cNvPr id="4" name="投影片編號版面配置區 3"/>
          <p:cNvSpPr>
            <a:spLocks noGrp="1"/>
          </p:cNvSpPr>
          <p:nvPr>
            <p:ph type="sldNum" sz="quarter" idx="10"/>
          </p:nvPr>
        </p:nvSpPr>
        <p:spPr/>
        <p:txBody>
          <a:bodyPr/>
          <a:lstStyle/>
          <a:p>
            <a:fld id="{A898F321-2CF0-42E3-AFCD-129650492225}" type="slidenum">
              <a:rPr lang="zh-TW" altLang="en-US" smtClean="0"/>
              <a:pPr/>
              <a:t>4</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In </a:t>
            </a:r>
            <a:r>
              <a:rPr lang="en-US" sz="1200" b="0" i="0" u="none" strike="noStrike" kern="1200" dirty="0" smtClean="0">
                <a:solidFill>
                  <a:schemeClr val="tx1"/>
                </a:solidFill>
                <a:latin typeface="+mn-lt"/>
                <a:ea typeface="+mn-ea"/>
                <a:cs typeface="+mn-cs"/>
              </a:rPr>
              <a:t>probability theory</a:t>
            </a:r>
            <a:r>
              <a:rPr lang="en-US" sz="1200" b="0" i="0" kern="1200" dirty="0" smtClean="0">
                <a:solidFill>
                  <a:schemeClr val="tx1"/>
                </a:solidFill>
                <a:latin typeface="+mn-lt"/>
                <a:ea typeface="+mn-ea"/>
                <a:cs typeface="+mn-cs"/>
              </a:rPr>
              <a:t>, one says that an </a:t>
            </a:r>
            <a:r>
              <a:rPr lang="en-US" sz="1200" b="0" i="0" u="none" strike="noStrike" kern="1200" dirty="0" smtClean="0">
                <a:solidFill>
                  <a:schemeClr val="tx1"/>
                </a:solidFill>
                <a:latin typeface="+mn-lt"/>
                <a:ea typeface="+mn-ea"/>
                <a:cs typeface="+mn-cs"/>
              </a:rPr>
              <a:t>event</a:t>
            </a:r>
            <a:r>
              <a:rPr lang="en-US" sz="1200" b="0" i="0" kern="1200" dirty="0" smtClean="0">
                <a:solidFill>
                  <a:schemeClr val="tx1"/>
                </a:solidFill>
                <a:latin typeface="+mn-lt"/>
                <a:ea typeface="+mn-ea"/>
                <a:cs typeface="+mn-cs"/>
              </a:rPr>
              <a:t> happens </a:t>
            </a:r>
            <a:r>
              <a:rPr lang="en-US" sz="1200" b="1" i="0" kern="1200" dirty="0" smtClean="0">
                <a:solidFill>
                  <a:schemeClr val="tx1"/>
                </a:solidFill>
                <a:latin typeface="+mn-lt"/>
                <a:ea typeface="+mn-ea"/>
                <a:cs typeface="+mn-cs"/>
              </a:rPr>
              <a:t>almost surely</a:t>
            </a:r>
            <a:r>
              <a:rPr lang="en-US" sz="1200" b="0" i="0" kern="1200" dirty="0" smtClean="0">
                <a:solidFill>
                  <a:schemeClr val="tx1"/>
                </a:solidFill>
                <a:latin typeface="+mn-lt"/>
                <a:ea typeface="+mn-ea"/>
                <a:cs typeface="+mn-cs"/>
              </a:rPr>
              <a:t> (sometimes abbreviated as </a:t>
            </a:r>
            <a:r>
              <a:rPr lang="en-US" sz="1200" b="1" i="0" kern="1200" dirty="0" err="1" smtClean="0">
                <a:solidFill>
                  <a:schemeClr val="tx1"/>
                </a:solidFill>
                <a:latin typeface="+mn-lt"/>
                <a:ea typeface="+mn-ea"/>
                <a:cs typeface="+mn-cs"/>
              </a:rPr>
              <a:t>a.s</a:t>
            </a:r>
            <a:r>
              <a:rPr lang="en-US" sz="1200" b="1" i="0" kern="1200" dirty="0" smtClean="0">
                <a:solidFill>
                  <a:schemeClr val="tx1"/>
                </a:solidFill>
                <a:latin typeface="+mn-lt"/>
                <a:ea typeface="+mn-ea"/>
                <a:cs typeface="+mn-cs"/>
              </a:rPr>
              <a:t>.</a:t>
            </a:r>
            <a:r>
              <a:rPr lang="en-US" sz="1200" b="0" i="0" kern="1200" dirty="0" smtClean="0">
                <a:solidFill>
                  <a:schemeClr val="tx1"/>
                </a:solidFill>
                <a:latin typeface="+mn-lt"/>
                <a:ea typeface="+mn-ea"/>
                <a:cs typeface="+mn-cs"/>
              </a:rPr>
              <a:t>) if it happens with probability one.</a:t>
            </a:r>
            <a:endParaRPr lang="zh-TW" altLang="en-US" dirty="0"/>
          </a:p>
        </p:txBody>
      </p:sp>
      <p:sp>
        <p:nvSpPr>
          <p:cNvPr id="4" name="投影片編號版面配置區 3"/>
          <p:cNvSpPr>
            <a:spLocks noGrp="1"/>
          </p:cNvSpPr>
          <p:nvPr>
            <p:ph type="sldNum" sz="quarter" idx="10"/>
          </p:nvPr>
        </p:nvSpPr>
        <p:spPr/>
        <p:txBody>
          <a:bodyPr/>
          <a:lstStyle/>
          <a:p>
            <a:fld id="{A898F321-2CF0-42E3-AFCD-129650492225}" type="slidenum">
              <a:rPr lang="zh-TW" altLang="en-US" smtClean="0"/>
              <a:pPr/>
              <a:t>6</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LLN : </a:t>
            </a:r>
            <a:r>
              <a:rPr lang="en-US" dirty="0" smtClean="0">
                <a:hlinkClick r:id="rId3"/>
              </a:rPr>
              <a:t>http://en.wikipedia.org/wiki/Law_of_large_numbers</a:t>
            </a:r>
            <a:endParaRPr lang="zh-TW" altLang="en-US" dirty="0"/>
          </a:p>
        </p:txBody>
      </p:sp>
      <p:sp>
        <p:nvSpPr>
          <p:cNvPr id="4" name="投影片編號版面配置區 3"/>
          <p:cNvSpPr>
            <a:spLocks noGrp="1"/>
          </p:cNvSpPr>
          <p:nvPr>
            <p:ph type="sldNum" sz="quarter" idx="10"/>
          </p:nvPr>
        </p:nvSpPr>
        <p:spPr/>
        <p:txBody>
          <a:bodyPr/>
          <a:lstStyle/>
          <a:p>
            <a:fld id="{A898F321-2CF0-42E3-AFCD-129650492225}" type="slidenum">
              <a:rPr lang="zh-TW" altLang="en-US" smtClean="0"/>
              <a:pPr/>
              <a:t>15</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A898F321-2CF0-42E3-AFCD-129650492225}" type="slidenum">
              <a:rPr lang="zh-TW" altLang="en-US" smtClean="0"/>
              <a:pPr/>
              <a:t>16</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A898F321-2CF0-42E3-AFCD-129650492225}" type="slidenum">
              <a:rPr lang="zh-TW" altLang="en-US" smtClean="0"/>
              <a:pPr/>
              <a:t>30</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A898F321-2CF0-42E3-AFCD-129650492225}" type="slidenum">
              <a:rPr lang="zh-TW" altLang="en-US" smtClean="0"/>
              <a:pPr/>
              <a:t>35</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2013/5/29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EAD13-0566-4C6C-97E7-55F17F24B09F}" type="datetimeFigureOut">
              <a:rPr lang="zh-TW" altLang="en-US" smtClean="0"/>
              <a:pPr/>
              <a:t>2013/5/29</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A0BB7-265A-403C-9275-D587AB510ED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oleObject15.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oleObject" Target="../embeddings/oleObject16.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7.v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8.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9.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20.v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21.v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22.v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23.v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24.v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33.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oleObject" Target="../embeddings/oleObject37.bin"/><Relationship Id="rId3" Type="http://schemas.openxmlformats.org/officeDocument/2006/relationships/oleObject" Target="../embeddings/oleObject27.bin"/><Relationship Id="rId7" Type="http://schemas.openxmlformats.org/officeDocument/2006/relationships/oleObject" Target="../embeddings/oleObject31.bin"/><Relationship Id="rId12"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oleObject" Target="../embeddings/oleObject30.bin"/><Relationship Id="rId11" Type="http://schemas.openxmlformats.org/officeDocument/2006/relationships/oleObject" Target="../embeddings/oleObject35.bin"/><Relationship Id="rId5" Type="http://schemas.openxmlformats.org/officeDocument/2006/relationships/oleObject" Target="../embeddings/oleObject29.bin"/><Relationship Id="rId10" Type="http://schemas.openxmlformats.org/officeDocument/2006/relationships/oleObject" Target="../embeddings/oleObject34.bin"/><Relationship Id="rId4" Type="http://schemas.openxmlformats.org/officeDocument/2006/relationships/oleObject" Target="../embeddings/oleObject28.bin"/><Relationship Id="rId9" Type="http://schemas.openxmlformats.org/officeDocument/2006/relationships/oleObject" Target="../embeddings/oleObject33.bin"/><Relationship Id="rId14" Type="http://schemas.openxmlformats.org/officeDocument/2006/relationships/oleObject" Target="../embeddings/oleObject38.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oleObject" Target="../embeddings/oleObject41.bin"/><Relationship Id="rId5" Type="http://schemas.openxmlformats.org/officeDocument/2006/relationships/oleObject" Target="../embeddings/oleObject40.bin"/><Relationship Id="rId4" Type="http://schemas.openxmlformats.org/officeDocument/2006/relationships/oleObject" Target="../embeddings/oleObject39.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latin typeface="Times New Roman" pitchFamily="18" charset="0"/>
                <a:cs typeface="Times New Roman" pitchFamily="18" charset="0"/>
              </a:rPr>
              <a:t>Brownian Motion(Conti.)</a:t>
            </a:r>
            <a:endParaRPr lang="zh-TW" altLang="en-US" dirty="0">
              <a:latin typeface="Times New Roman" pitchFamily="18" charset="0"/>
              <a:cs typeface="Times New Roman" pitchFamily="18" charset="0"/>
            </a:endParaRPr>
          </a:p>
        </p:txBody>
      </p:sp>
      <p:sp>
        <p:nvSpPr>
          <p:cNvPr id="3" name="副標題 2"/>
          <p:cNvSpPr>
            <a:spLocks noGrp="1"/>
          </p:cNvSpPr>
          <p:nvPr>
            <p:ph type="subTitle" idx="1"/>
          </p:nvPr>
        </p:nvSpPr>
        <p:spPr/>
        <p:txBody>
          <a:bodyPr/>
          <a:lstStyle/>
          <a:p>
            <a:r>
              <a:rPr lang="en-US" altLang="zh-TW" dirty="0" smtClean="0">
                <a:solidFill>
                  <a:schemeClr val="tx1"/>
                </a:solidFill>
                <a:latin typeface="Times New Roman" pitchFamily="18" charset="0"/>
                <a:cs typeface="Times New Roman" pitchFamily="18" charset="0"/>
              </a:rPr>
              <a:t>3.4 Quadratic Variation</a:t>
            </a:r>
          </a:p>
          <a:p>
            <a:r>
              <a:rPr lang="en-US" altLang="zh-TW" dirty="0" smtClean="0">
                <a:solidFill>
                  <a:schemeClr val="tx1"/>
                </a:solidFill>
                <a:latin typeface="Times New Roman" pitchFamily="18" charset="0"/>
                <a:cs typeface="Times New Roman" pitchFamily="18" charset="0"/>
              </a:rPr>
              <a:t>3.5 Markov Property</a:t>
            </a:r>
            <a:endParaRPr lang="zh-TW" alt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20482" name="Object 5"/>
          <p:cNvGraphicFramePr>
            <a:graphicFrameLocks noChangeAspect="1"/>
          </p:cNvGraphicFramePr>
          <p:nvPr>
            <p:ph idx="1"/>
          </p:nvPr>
        </p:nvGraphicFramePr>
        <p:xfrm>
          <a:off x="511201" y="1785926"/>
          <a:ext cx="8379194" cy="4286280"/>
        </p:xfrm>
        <a:graphic>
          <a:graphicData uri="http://schemas.openxmlformats.org/presentationml/2006/ole">
            <p:oleObj spid="_x0000_s20482" name="Equation" r:id="rId3" imgW="3301920" imgH="1688760" progId="">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sp>
        <p:nvSpPr>
          <p:cNvPr id="3" name="內容版面配置區 2"/>
          <p:cNvSpPr>
            <a:spLocks noGrp="1"/>
          </p:cNvSpPr>
          <p:nvPr>
            <p:ph idx="1"/>
          </p:nvPr>
        </p:nvSpPr>
        <p:spPr/>
        <p:txBody>
          <a:bodyPr/>
          <a:lstStyle/>
          <a:p>
            <a:r>
              <a:rPr lang="en-US" altLang="zh-TW" dirty="0" smtClean="0"/>
              <a:t>Remark 3.4.4. In the proof above, we derived (3.4.6) and (3.4.7):</a:t>
            </a:r>
          </a:p>
          <a:p>
            <a:endParaRPr lang="zh-TW" altLang="en-US" dirty="0"/>
          </a:p>
        </p:txBody>
      </p:sp>
      <p:graphicFrame>
        <p:nvGraphicFramePr>
          <p:cNvPr id="23555" name="Object 6"/>
          <p:cNvGraphicFramePr>
            <a:graphicFrameLocks noChangeAspect="1"/>
          </p:cNvGraphicFramePr>
          <p:nvPr/>
        </p:nvGraphicFramePr>
        <p:xfrm>
          <a:off x="1214414" y="3286124"/>
          <a:ext cx="6705600" cy="2039938"/>
        </p:xfrm>
        <a:graphic>
          <a:graphicData uri="http://schemas.openxmlformats.org/presentationml/2006/ole">
            <p:oleObj spid="_x0000_s23555" name="Equation" r:id="rId3" imgW="2501900" imgH="762000" progId="">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24580" name="Object 8"/>
          <p:cNvGraphicFramePr>
            <a:graphicFrameLocks noChangeAspect="1"/>
          </p:cNvGraphicFramePr>
          <p:nvPr>
            <p:ph idx="1"/>
          </p:nvPr>
        </p:nvGraphicFramePr>
        <p:xfrm>
          <a:off x="214282" y="1928802"/>
          <a:ext cx="8761156" cy="3143272"/>
        </p:xfrm>
        <a:graphic>
          <a:graphicData uri="http://schemas.openxmlformats.org/presentationml/2006/ole">
            <p:oleObj spid="_x0000_s24580" name="Equation" r:id="rId3" imgW="3708360" imgH="1269720" progId="">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25602" name="Object 5"/>
          <p:cNvGraphicFramePr>
            <a:graphicFrameLocks noChangeAspect="1"/>
          </p:cNvGraphicFramePr>
          <p:nvPr>
            <p:ph idx="1"/>
          </p:nvPr>
        </p:nvGraphicFramePr>
        <p:xfrm>
          <a:off x="285720" y="2000240"/>
          <a:ext cx="8763061" cy="3286148"/>
        </p:xfrm>
        <a:graphic>
          <a:graphicData uri="http://schemas.openxmlformats.org/presentationml/2006/ole">
            <p:oleObj spid="_x0000_s25602" name="Equation" r:id="rId3" imgW="3251160" imgH="1218960" progId="">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26626" name="Object 5"/>
          <p:cNvGraphicFramePr>
            <a:graphicFrameLocks noGrp="1" noChangeAspect="1"/>
          </p:cNvGraphicFramePr>
          <p:nvPr>
            <p:ph idx="1"/>
          </p:nvPr>
        </p:nvGraphicFramePr>
        <p:xfrm>
          <a:off x="428596" y="1643050"/>
          <a:ext cx="8358246" cy="4500594"/>
        </p:xfrm>
        <a:graphic>
          <a:graphicData uri="http://schemas.openxmlformats.org/presentationml/2006/ole">
            <p:oleObj spid="_x0000_s26626" name="Equation" r:id="rId3" imgW="3632040" imgH="1955520" progId="">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27650" name="Object 5"/>
          <p:cNvGraphicFramePr>
            <a:graphicFrameLocks noChangeAspect="1"/>
          </p:cNvGraphicFramePr>
          <p:nvPr>
            <p:ph idx="1"/>
          </p:nvPr>
        </p:nvGraphicFramePr>
        <p:xfrm>
          <a:off x="785786" y="1357298"/>
          <a:ext cx="7858180" cy="5360402"/>
        </p:xfrm>
        <a:graphic>
          <a:graphicData uri="http://schemas.openxmlformats.org/presentationml/2006/ole">
            <p:oleObj spid="_x0000_s27650" name="Equation" r:id="rId4" imgW="3555720" imgH="2425680" progId="">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28674" name="Object 5"/>
          <p:cNvGraphicFramePr>
            <a:graphicFrameLocks noChangeAspect="1"/>
          </p:cNvGraphicFramePr>
          <p:nvPr>
            <p:ph idx="1"/>
          </p:nvPr>
        </p:nvGraphicFramePr>
        <p:xfrm>
          <a:off x="428596" y="1714488"/>
          <a:ext cx="8518981" cy="3786214"/>
        </p:xfrm>
        <a:graphic>
          <a:graphicData uri="http://schemas.openxmlformats.org/presentationml/2006/ole">
            <p:oleObj spid="_x0000_s28674" name="Equation" r:id="rId4" imgW="3771720" imgH="1676160" progId="">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29698" name="Object 5"/>
          <p:cNvGraphicFramePr>
            <a:graphicFrameLocks noChangeAspect="1"/>
          </p:cNvGraphicFramePr>
          <p:nvPr>
            <p:ph idx="1"/>
          </p:nvPr>
        </p:nvGraphicFramePr>
        <p:xfrm>
          <a:off x="285720" y="1928802"/>
          <a:ext cx="8785199" cy="3786214"/>
        </p:xfrm>
        <a:graphic>
          <a:graphicData uri="http://schemas.openxmlformats.org/presentationml/2006/ole">
            <p:oleObj spid="_x0000_s29698" name="Equation" r:id="rId3" imgW="3771720" imgH="1625400" progId="">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sp>
        <p:nvSpPr>
          <p:cNvPr id="3" name="內容版面配置區 2"/>
          <p:cNvSpPr>
            <a:spLocks noGrp="1"/>
          </p:cNvSpPr>
          <p:nvPr>
            <p:ph idx="1"/>
          </p:nvPr>
        </p:nvSpPr>
        <p:spPr/>
        <p:txBody>
          <a:bodyPr/>
          <a:lstStyle/>
          <a:p>
            <a:r>
              <a:rPr lang="en-US" altLang="zh-TW" dirty="0" smtClean="0"/>
              <a:t>The statement is that on an interval [0,T], Brownian motion accumulates T units of quadratic variation.</a:t>
            </a:r>
          </a:p>
          <a:p>
            <a:r>
              <a:rPr lang="en-US" altLang="zh-TW" dirty="0" smtClean="0"/>
              <a:t>Brownian motion accumulates quadratic variation at rate one per unit time.</a:t>
            </a:r>
          </a:p>
          <a:p>
            <a:r>
              <a:rPr lang="en-US" altLang="zh-TW" dirty="0" smtClean="0"/>
              <a:t>In particular, the </a:t>
            </a:r>
            <a:r>
              <a:rPr lang="en-US" altLang="zh-TW" dirty="0" err="1" smtClean="0"/>
              <a:t>dt</a:t>
            </a:r>
            <a:r>
              <a:rPr lang="en-US" altLang="zh-TW" dirty="0" smtClean="0"/>
              <a:t> on the right-hand side of </a:t>
            </a:r>
          </a:p>
          <a:p>
            <a:pPr>
              <a:buNone/>
            </a:pPr>
            <a:r>
              <a:rPr lang="en-US" altLang="zh-TW" dirty="0" smtClean="0"/>
              <a:t>                         is multiplied by an understood 1.</a:t>
            </a:r>
          </a:p>
          <a:p>
            <a:endParaRPr lang="zh-TW" altLang="en-US" dirty="0"/>
          </a:p>
        </p:txBody>
      </p:sp>
      <p:graphicFrame>
        <p:nvGraphicFramePr>
          <p:cNvPr id="30722" name="Object 6"/>
          <p:cNvGraphicFramePr>
            <a:graphicFrameLocks noChangeAspect="1"/>
          </p:cNvGraphicFramePr>
          <p:nvPr/>
        </p:nvGraphicFramePr>
        <p:xfrm>
          <a:off x="428596" y="4929198"/>
          <a:ext cx="2376486" cy="473075"/>
        </p:xfrm>
        <a:graphic>
          <a:graphicData uri="http://schemas.openxmlformats.org/presentationml/2006/ole">
            <p:oleObj spid="_x0000_s30722" name="Equation" r:id="rId3" imgW="1091726" imgH="203112" progId="">
              <p:embed/>
            </p:oleObj>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31746" name="Object 5"/>
          <p:cNvGraphicFramePr>
            <a:graphicFrameLocks noChangeAspect="1"/>
          </p:cNvGraphicFramePr>
          <p:nvPr>
            <p:ph idx="1"/>
          </p:nvPr>
        </p:nvGraphicFramePr>
        <p:xfrm>
          <a:off x="214282" y="1928802"/>
          <a:ext cx="8794811" cy="2857520"/>
        </p:xfrm>
        <a:graphic>
          <a:graphicData uri="http://schemas.openxmlformats.org/presentationml/2006/ole">
            <p:oleObj spid="_x0000_s31746" name="Equation" r:id="rId3" imgW="3517560" imgH="1143000" progId="">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Review</a:t>
            </a:r>
            <a:endParaRPr lang="zh-TW" altLang="en-US" dirty="0">
              <a:latin typeface="Times New Roman" pitchFamily="18" charset="0"/>
              <a:cs typeface="Times New Roman" pitchFamily="18" charset="0"/>
            </a:endParaRPr>
          </a:p>
        </p:txBody>
      </p:sp>
      <p:graphicFrame>
        <p:nvGraphicFramePr>
          <p:cNvPr id="1026" name="Object 2"/>
          <p:cNvGraphicFramePr>
            <a:graphicFrameLocks noChangeAspect="1"/>
          </p:cNvGraphicFramePr>
          <p:nvPr>
            <p:ph idx="1"/>
          </p:nvPr>
        </p:nvGraphicFramePr>
        <p:xfrm>
          <a:off x="1285852" y="1928802"/>
          <a:ext cx="3807816" cy="857256"/>
        </p:xfrm>
        <a:graphic>
          <a:graphicData uri="http://schemas.openxmlformats.org/presentationml/2006/ole">
            <p:oleObj spid="_x0000_s1026" name="Equation" r:id="rId3" imgW="1562040" imgH="482400" progId="">
              <p:embed/>
            </p:oleObj>
          </a:graphicData>
        </a:graphic>
      </p:graphicFrame>
      <p:graphicFrame>
        <p:nvGraphicFramePr>
          <p:cNvPr id="1027" name="Object 3"/>
          <p:cNvGraphicFramePr>
            <a:graphicFrameLocks noChangeAspect="1"/>
          </p:cNvGraphicFramePr>
          <p:nvPr/>
        </p:nvGraphicFramePr>
        <p:xfrm>
          <a:off x="1285852" y="3000372"/>
          <a:ext cx="3429024" cy="1143008"/>
        </p:xfrm>
        <a:graphic>
          <a:graphicData uri="http://schemas.openxmlformats.org/presentationml/2006/ole">
            <p:oleObj spid="_x0000_s1027" name="Equation" r:id="rId4" imgW="1460160" imgH="444240" progId="">
              <p:embed/>
            </p:oleObj>
          </a:graphicData>
        </a:graphic>
      </p:graphicFrame>
      <p:graphicFrame>
        <p:nvGraphicFramePr>
          <p:cNvPr id="1028" name="Object 4"/>
          <p:cNvGraphicFramePr>
            <a:graphicFrameLocks noChangeAspect="1"/>
          </p:cNvGraphicFramePr>
          <p:nvPr/>
        </p:nvGraphicFramePr>
        <p:xfrm>
          <a:off x="1285852" y="4572008"/>
          <a:ext cx="3500462" cy="1098550"/>
        </p:xfrm>
        <a:graphic>
          <a:graphicData uri="http://schemas.openxmlformats.org/presentationml/2006/ole">
            <p:oleObj spid="_x0000_s1028" name="Equation" r:id="rId5" imgW="1180800" imgH="419040" progId="">
              <p:embed/>
            </p:oleObj>
          </a:graphicData>
        </a:graphic>
      </p:graphicFrame>
      <p:sp>
        <p:nvSpPr>
          <p:cNvPr id="103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1037" name="Picture 13"/>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5143504" y="3143248"/>
            <a:ext cx="2790825" cy="685800"/>
          </a:xfrm>
          <a:prstGeom prst="rect">
            <a:avLst/>
          </a:prstGeom>
          <a:noFill/>
        </p:spPr>
      </p:pic>
      <p:sp>
        <p:nvSpPr>
          <p:cNvPr id="1039" name="Rectangle 15"/>
          <p:cNvSpPr>
            <a:spLocks noChangeArrowheads="1"/>
          </p:cNvSpPr>
          <p:nvPr/>
        </p:nvSpPr>
        <p:spPr bwMode="auto">
          <a:xfrm>
            <a:off x="0" y="1143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32770" name="Object 5"/>
          <p:cNvGraphicFramePr>
            <a:graphicFrameLocks noGrp="1" noChangeAspect="1"/>
          </p:cNvGraphicFramePr>
          <p:nvPr>
            <p:ph idx="1"/>
          </p:nvPr>
        </p:nvGraphicFramePr>
        <p:xfrm>
          <a:off x="71406" y="1571612"/>
          <a:ext cx="8929718" cy="3857652"/>
        </p:xfrm>
        <a:graphic>
          <a:graphicData uri="http://schemas.openxmlformats.org/presentationml/2006/ole">
            <p:oleObj spid="_x0000_s32770" name="Equation" r:id="rId3" imgW="3593880" imgH="1549080" progId="">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33794" name="Object 5"/>
          <p:cNvGraphicFramePr>
            <a:graphicFrameLocks noChangeAspect="1"/>
          </p:cNvGraphicFramePr>
          <p:nvPr>
            <p:ph idx="1"/>
          </p:nvPr>
        </p:nvGraphicFramePr>
        <p:xfrm>
          <a:off x="571472" y="1267902"/>
          <a:ext cx="8286612" cy="5375808"/>
        </p:xfrm>
        <a:graphic>
          <a:graphicData uri="http://schemas.openxmlformats.org/presentationml/2006/ole">
            <p:oleObj spid="_x0000_s33794" name="Equation" r:id="rId3" imgW="4012920" imgH="2603160" progId="">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34818" name="Object 5"/>
          <p:cNvGraphicFramePr>
            <a:graphicFrameLocks noChangeAspect="1"/>
          </p:cNvGraphicFramePr>
          <p:nvPr>
            <p:ph idx="1"/>
          </p:nvPr>
        </p:nvGraphicFramePr>
        <p:xfrm>
          <a:off x="285720" y="1714488"/>
          <a:ext cx="8605032" cy="3786214"/>
        </p:xfrm>
        <a:graphic>
          <a:graphicData uri="http://schemas.openxmlformats.org/presentationml/2006/ole">
            <p:oleObj spid="_x0000_s34818" name="Equation" r:id="rId3" imgW="3174840" imgH="1396800" progId="">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35842" name="Object 4"/>
          <p:cNvGraphicFramePr>
            <a:graphicFrameLocks noChangeAspect="1"/>
          </p:cNvGraphicFramePr>
          <p:nvPr>
            <p:ph idx="1"/>
          </p:nvPr>
        </p:nvGraphicFramePr>
        <p:xfrm>
          <a:off x="514147" y="1500174"/>
          <a:ext cx="8341987" cy="4857784"/>
        </p:xfrm>
        <a:graphic>
          <a:graphicData uri="http://schemas.openxmlformats.org/presentationml/2006/ole">
            <p:oleObj spid="_x0000_s35842" name="Equation" r:id="rId3" imgW="3162240" imgH="1841400" progId="">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14282" y="500042"/>
            <a:ext cx="8786842" cy="1725602"/>
          </a:xfrm>
        </p:spPr>
        <p:txBody>
          <a:bodyPr>
            <a:normAutofit fontScale="90000"/>
          </a:bodyPr>
          <a:lstStyle/>
          <a:p>
            <a:r>
              <a:rPr lang="en-US" altLang="zh-TW" dirty="0" smtClean="0">
                <a:latin typeface="Times New Roman" pitchFamily="18" charset="0"/>
                <a:cs typeface="Times New Roman" pitchFamily="18" charset="0"/>
              </a:rPr>
              <a:t>3.4 Quadratic Variation</a:t>
            </a:r>
            <a:br>
              <a:rPr lang="en-US" altLang="zh-TW" dirty="0" smtClean="0">
                <a:latin typeface="Times New Roman" pitchFamily="18" charset="0"/>
                <a:cs typeface="Times New Roman" pitchFamily="18" charset="0"/>
              </a:rPr>
            </a:br>
            <a:r>
              <a:rPr lang="en-US" altLang="zh-TW" dirty="0" smtClean="0">
                <a:latin typeface="Times New Roman" pitchFamily="18" charset="0"/>
                <a:cs typeface="Times New Roman" pitchFamily="18" charset="0"/>
              </a:rPr>
              <a:t/>
            </a:r>
            <a:br>
              <a:rPr lang="en-US" altLang="zh-TW" dirty="0" smtClean="0">
                <a:latin typeface="Times New Roman" pitchFamily="18" charset="0"/>
                <a:cs typeface="Times New Roman" pitchFamily="18" charset="0"/>
              </a:rPr>
            </a:br>
            <a:r>
              <a:rPr lang="en-US" altLang="zh-TW" sz="3600" dirty="0" smtClean="0">
                <a:latin typeface="Times New Roman" pitchFamily="18" charset="0"/>
                <a:cs typeface="Times New Roman" pitchFamily="18" charset="0"/>
              </a:rPr>
              <a:t>3.4.3 Volatility of Geometric Brownian Motion</a:t>
            </a:r>
            <a:endParaRPr lang="zh-TW" altLang="en-US" sz="3600" dirty="0">
              <a:latin typeface="Times New Roman" pitchFamily="18" charset="0"/>
              <a:cs typeface="Times New Roman" pitchFamily="18" charset="0"/>
            </a:endParaRPr>
          </a:p>
        </p:txBody>
      </p:sp>
      <p:graphicFrame>
        <p:nvGraphicFramePr>
          <p:cNvPr id="36866" name="Object 7"/>
          <p:cNvGraphicFramePr>
            <a:graphicFrameLocks noChangeAspect="1"/>
          </p:cNvGraphicFramePr>
          <p:nvPr>
            <p:ph idx="1"/>
          </p:nvPr>
        </p:nvGraphicFramePr>
        <p:xfrm>
          <a:off x="1000100" y="2500306"/>
          <a:ext cx="7284513" cy="3383070"/>
        </p:xfrm>
        <a:graphic>
          <a:graphicData uri="http://schemas.openxmlformats.org/presentationml/2006/ole">
            <p:oleObj spid="_x0000_s36866" name="Equation" r:id="rId3" imgW="3390840" imgH="1574640" progId="">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pic>
        <p:nvPicPr>
          <p:cNvPr id="40962" name="Picture 2"/>
          <p:cNvPicPr>
            <a:picLocks noGrp="1" noChangeAspect="1" noChangeArrowheads="1"/>
          </p:cNvPicPr>
          <p:nvPr>
            <p:ph idx="1"/>
          </p:nvPr>
        </p:nvPicPr>
        <p:blipFill>
          <a:blip r:embed="rId2"/>
          <a:srcRect/>
          <a:stretch>
            <a:fillRect/>
          </a:stretch>
        </p:blipFill>
        <p:spPr bwMode="auto">
          <a:xfrm>
            <a:off x="457200" y="1767769"/>
            <a:ext cx="8229600" cy="41908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38914" name="Object 5"/>
          <p:cNvGraphicFramePr>
            <a:graphicFrameLocks noChangeAspect="1"/>
          </p:cNvGraphicFramePr>
          <p:nvPr>
            <p:ph idx="1"/>
          </p:nvPr>
        </p:nvGraphicFramePr>
        <p:xfrm>
          <a:off x="193414" y="1500174"/>
          <a:ext cx="8950586" cy="4429156"/>
        </p:xfrm>
        <a:graphic>
          <a:graphicData uri="http://schemas.openxmlformats.org/presentationml/2006/ole">
            <p:oleObj spid="_x0000_s38914" name="Equation" r:id="rId3" imgW="3695400" imgH="1828800" progId="">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39938" name="Object 5"/>
          <p:cNvGraphicFramePr>
            <a:graphicFrameLocks noGrp="1" noChangeAspect="1"/>
          </p:cNvGraphicFramePr>
          <p:nvPr>
            <p:ph idx="1"/>
          </p:nvPr>
        </p:nvGraphicFramePr>
        <p:xfrm>
          <a:off x="857224" y="1357298"/>
          <a:ext cx="7286676" cy="5417664"/>
        </p:xfrm>
        <a:graphic>
          <a:graphicData uri="http://schemas.openxmlformats.org/presentationml/2006/ole">
            <p:oleObj spid="_x0000_s39938" name="Equation" r:id="rId3" imgW="3746160" imgH="3276360" progId="">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smtClean="0">
                <a:latin typeface="Times New Roman" pitchFamily="18" charset="0"/>
                <a:cs typeface="Times New Roman" pitchFamily="18" charset="0"/>
              </a:rPr>
              <a:t>3.5 Markov Property</a:t>
            </a:r>
            <a:endParaRPr lang="zh-TW" altLang="en-US" dirty="0"/>
          </a:p>
        </p:txBody>
      </p:sp>
      <p:sp>
        <p:nvSpPr>
          <p:cNvPr id="3" name="內容版面配置區 2"/>
          <p:cNvSpPr>
            <a:spLocks noGrp="1"/>
          </p:cNvSpPr>
          <p:nvPr>
            <p:ph idx="1"/>
          </p:nvPr>
        </p:nvSpPr>
        <p:spPr/>
        <p:txBody>
          <a:bodyPr/>
          <a:lstStyle/>
          <a:p>
            <a:r>
              <a:rPr lang="en-US" altLang="zh-TW" dirty="0" smtClean="0">
                <a:latin typeface="Times New Roman" pitchFamily="18" charset="0"/>
                <a:cs typeface="Times New Roman" pitchFamily="18" charset="0"/>
              </a:rPr>
              <a:t>In this section, we show that Brownian motion is a Markov process and discuss its </a:t>
            </a:r>
            <a:r>
              <a:rPr lang="en-US" altLang="zh-TW" i="1" dirty="0" smtClean="0">
                <a:latin typeface="Times New Roman" pitchFamily="18" charset="0"/>
                <a:cs typeface="Times New Roman" pitchFamily="18" charset="0"/>
              </a:rPr>
              <a:t>transition density</a:t>
            </a:r>
            <a:r>
              <a:rPr lang="en-US" altLang="zh-TW" dirty="0" smtClean="0">
                <a:latin typeface="Times New Roman" pitchFamily="18" charset="0"/>
                <a:cs typeface="Times New Roman" pitchFamily="18" charset="0"/>
              </a:rPr>
              <a:t>.</a:t>
            </a:r>
            <a:endParaRPr lang="zh-TW" altLang="en-US" dirty="0" smtClean="0">
              <a:latin typeface="Times New Roman" pitchFamily="18" charset="0"/>
              <a:cs typeface="Times New Roman" pitchFamily="18" charset="0"/>
            </a:endParaRPr>
          </a:p>
          <a:p>
            <a:endParaRPr lang="zh-TW" alt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Theorem 3.5.1</a:t>
            </a:r>
            <a:endParaRPr lang="zh-TW" altLang="en-US" dirty="0">
              <a:latin typeface="Times New Roman" pitchFamily="18" charset="0"/>
              <a:cs typeface="Times New Roman" pitchFamily="18" charset="0"/>
            </a:endParaRPr>
          </a:p>
        </p:txBody>
      </p:sp>
      <p:sp>
        <p:nvSpPr>
          <p:cNvPr id="3" name="內容版面配置區 2"/>
          <p:cNvSpPr>
            <a:spLocks noGrp="1"/>
          </p:cNvSpPr>
          <p:nvPr>
            <p:ph idx="1"/>
          </p:nvPr>
        </p:nvSpPr>
        <p:spPr/>
        <p:txBody>
          <a:bodyPr/>
          <a:lstStyle/>
          <a:p>
            <a:r>
              <a:rPr lang="en-US" altLang="zh-TW" dirty="0" smtClean="0">
                <a:latin typeface="Times New Roman" pitchFamily="18" charset="0"/>
                <a:cs typeface="Times New Roman" pitchFamily="18" charset="0"/>
              </a:rPr>
              <a:t>Let W(t), t≥0, be a Brownian motion and let F(t), t≥0, be a filtration for this Brownian motion (see Definition 3.3.3). Then W(t),t≥0, is a Markov process.</a:t>
            </a:r>
            <a:endParaRPr lang="zh-TW" altLang="en-US" dirty="0" smtClean="0">
              <a:latin typeface="Times New Roman" pitchFamily="18" charset="0"/>
              <a:cs typeface="Times New Roman" pitchFamily="18" charset="0"/>
            </a:endParaRPr>
          </a:p>
          <a:p>
            <a:endParaRPr lang="zh-TW" alt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Review</a:t>
            </a:r>
            <a:endParaRPr lang="zh-TW" altLang="en-US" dirty="0"/>
          </a:p>
        </p:txBody>
      </p:sp>
      <p:sp>
        <p:nvSpPr>
          <p:cNvPr id="3" name="內容版面配置區 2"/>
          <p:cNvSpPr>
            <a:spLocks noGrp="1"/>
          </p:cNvSpPr>
          <p:nvPr>
            <p:ph idx="1"/>
          </p:nvPr>
        </p:nvSpPr>
        <p:spPr/>
        <p:txBody>
          <a:bodyPr/>
          <a:lstStyle/>
          <a:p>
            <a:endParaRPr lang="en-US" altLang="zh-TW" dirty="0" smtClean="0"/>
          </a:p>
          <a:p>
            <a:endParaRPr lang="en-US" altLang="zh-TW" dirty="0" smtClean="0">
              <a:latin typeface="Times New Roman" pitchFamily="18" charset="0"/>
              <a:cs typeface="Times New Roman" pitchFamily="18" charset="0"/>
            </a:endParaRPr>
          </a:p>
        </p:txBody>
      </p:sp>
      <p:sp>
        <p:nvSpPr>
          <p:cNvPr id="2151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21514" name="Picture 10"/>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28662" y="1857364"/>
            <a:ext cx="4905375" cy="685800"/>
          </a:xfrm>
          <a:prstGeom prst="rect">
            <a:avLst/>
          </a:prstGeom>
          <a:noFill/>
        </p:spPr>
      </p:pic>
      <p:sp>
        <p:nvSpPr>
          <p:cNvPr id="21516" name="Rectangle 12"/>
          <p:cNvSpPr>
            <a:spLocks noChangeArrowheads="1"/>
          </p:cNvSpPr>
          <p:nvPr/>
        </p:nvSpPr>
        <p:spPr bwMode="auto">
          <a:xfrm>
            <a:off x="0" y="1143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2151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21517" name="Picture 1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000100" y="2714620"/>
            <a:ext cx="4829175" cy="685800"/>
          </a:xfrm>
          <a:prstGeom prst="rect">
            <a:avLst/>
          </a:prstGeom>
          <a:noFill/>
        </p:spPr>
      </p:pic>
      <p:sp>
        <p:nvSpPr>
          <p:cNvPr id="21519" name="Rectangle 15"/>
          <p:cNvSpPr>
            <a:spLocks noChangeArrowheads="1"/>
          </p:cNvSpPr>
          <p:nvPr/>
        </p:nvSpPr>
        <p:spPr bwMode="auto">
          <a:xfrm>
            <a:off x="0" y="1143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Theorem 3.5.1 Proof (1)</a:t>
            </a:r>
            <a:endParaRPr lang="zh-TW" altLang="en-US" dirty="0">
              <a:latin typeface="Times New Roman" pitchFamily="18" charset="0"/>
              <a:cs typeface="Times New Roman" pitchFamily="18" charset="0"/>
            </a:endParaRPr>
          </a:p>
        </p:txBody>
      </p:sp>
      <p:sp>
        <p:nvSpPr>
          <p:cNvPr id="3" name="內容版面配置區 2"/>
          <p:cNvSpPr>
            <a:spLocks noGrp="1"/>
          </p:cNvSpPr>
          <p:nvPr>
            <p:ph idx="1"/>
          </p:nvPr>
        </p:nvSpPr>
        <p:spPr/>
        <p:txBody>
          <a:bodyPr/>
          <a:lstStyle/>
          <a:p>
            <a:r>
              <a:rPr lang="en-US" altLang="zh-TW" sz="2000" dirty="0" smtClean="0">
                <a:latin typeface="Times New Roman" pitchFamily="18" charset="0"/>
                <a:cs typeface="Times New Roman" pitchFamily="18" charset="0"/>
              </a:rPr>
              <a:t>According to Definition 2.3.6 (Markov process), we must show that </a:t>
            </a:r>
          </a:p>
          <a:p>
            <a:pPr lvl="1"/>
            <a:r>
              <a:rPr lang="en-US" altLang="zh-TW" sz="2000" dirty="0" smtClean="0">
                <a:latin typeface="Times New Roman" pitchFamily="18" charset="0"/>
                <a:cs typeface="Times New Roman" pitchFamily="18" charset="0"/>
              </a:rPr>
              <a:t>whenever 0 ≤ s ≤ t and </a:t>
            </a:r>
          </a:p>
          <a:p>
            <a:pPr lvl="1"/>
            <a:r>
              <a:rPr lang="en-US" altLang="zh-TW" sz="2000" dirty="0" smtClean="0">
                <a:latin typeface="Times New Roman" pitchFamily="18" charset="0"/>
                <a:cs typeface="Times New Roman" pitchFamily="18" charset="0"/>
              </a:rPr>
              <a:t>f is a </a:t>
            </a:r>
            <a:r>
              <a:rPr lang="en-US" altLang="zh-TW" sz="2000" dirty="0" err="1" smtClean="0">
                <a:latin typeface="Times New Roman" pitchFamily="18" charset="0"/>
                <a:cs typeface="Times New Roman" pitchFamily="18" charset="0"/>
              </a:rPr>
              <a:t>Borel</a:t>
            </a:r>
            <a:r>
              <a:rPr lang="en-US" altLang="zh-TW" sz="2000" dirty="0" smtClean="0">
                <a:latin typeface="Times New Roman" pitchFamily="18" charset="0"/>
                <a:cs typeface="Times New Roman" pitchFamily="18" charset="0"/>
              </a:rPr>
              <a:t>-measurable function, </a:t>
            </a:r>
          </a:p>
          <a:p>
            <a:pPr lvl="1">
              <a:buNone/>
            </a:pPr>
            <a:r>
              <a:rPr lang="en-US" altLang="zh-TW" sz="2000" dirty="0" smtClean="0">
                <a:latin typeface="Times New Roman" pitchFamily="18" charset="0"/>
                <a:cs typeface="Times New Roman" pitchFamily="18" charset="0"/>
              </a:rPr>
              <a:t>there is another </a:t>
            </a:r>
            <a:r>
              <a:rPr lang="en-US" altLang="zh-TW" sz="2000" dirty="0" err="1" smtClean="0">
                <a:latin typeface="Times New Roman" pitchFamily="18" charset="0"/>
                <a:cs typeface="Times New Roman" pitchFamily="18" charset="0"/>
              </a:rPr>
              <a:t>Borel</a:t>
            </a:r>
            <a:r>
              <a:rPr lang="en-US" altLang="zh-TW" sz="2000" dirty="0" smtClean="0">
                <a:latin typeface="Times New Roman" pitchFamily="18" charset="0"/>
                <a:cs typeface="Times New Roman" pitchFamily="18" charset="0"/>
              </a:rPr>
              <a:t>-measureable function g such that</a:t>
            </a:r>
          </a:p>
          <a:p>
            <a:pPr lvl="1">
              <a:buNone/>
            </a:pPr>
            <a:endParaRPr lang="en-US" altLang="zh-TW" sz="2000" dirty="0" smtClean="0">
              <a:latin typeface="Times New Roman" pitchFamily="18" charset="0"/>
              <a:cs typeface="Times New Roman" pitchFamily="18" charset="0"/>
            </a:endParaRPr>
          </a:p>
          <a:p>
            <a:pPr lvl="1" algn="ctr">
              <a:buNone/>
            </a:pPr>
            <a:r>
              <a:rPr lang="en-US" altLang="zh-TW" sz="2000" dirty="0" smtClean="0">
                <a:latin typeface="Times New Roman" pitchFamily="18" charset="0"/>
                <a:cs typeface="Times New Roman" pitchFamily="18" charset="0"/>
              </a:rPr>
              <a:t>                     E[f(W(t))|F(s)]=g(W(s)).                     (3.5.1)</a:t>
            </a:r>
          </a:p>
          <a:p>
            <a:pPr lvl="1" algn="ctr">
              <a:buNone/>
            </a:pPr>
            <a:endParaRPr lang="en-US" altLang="zh-TW" sz="2000" dirty="0" smtClean="0">
              <a:latin typeface="Times New Roman" pitchFamily="18" charset="0"/>
              <a:cs typeface="Times New Roman" pitchFamily="18" charset="0"/>
            </a:endParaRPr>
          </a:p>
          <a:p>
            <a:r>
              <a:rPr lang="en-US" altLang="zh-TW" sz="2400" dirty="0" smtClean="0">
                <a:latin typeface="Times New Roman" pitchFamily="18" charset="0"/>
                <a:cs typeface="Times New Roman" pitchFamily="18" charset="0"/>
              </a:rPr>
              <a:t>E[f(W(t))|F(s)]=E[f((W(t)-W(s))+W(s))|F(s)].</a:t>
            </a:r>
          </a:p>
          <a:p>
            <a:pPr lvl="1"/>
            <a:r>
              <a:rPr lang="en-US" altLang="zh-TW" sz="2000" dirty="0" smtClean="0">
                <a:latin typeface="Times New Roman" pitchFamily="18" charset="0"/>
                <a:cs typeface="Times New Roman" pitchFamily="18" charset="0"/>
              </a:rPr>
              <a:t>The random variable W(t)-W(s) is independent of F(s)</a:t>
            </a:r>
          </a:p>
          <a:p>
            <a:pPr lvl="1"/>
            <a:r>
              <a:rPr lang="en-US" altLang="zh-TW" sz="2000" dirty="0" smtClean="0">
                <a:latin typeface="Times New Roman" pitchFamily="18" charset="0"/>
                <a:cs typeface="Times New Roman" pitchFamily="18" charset="0"/>
              </a:rPr>
              <a:t>The random variable W(s) is F(s)-measurable</a:t>
            </a:r>
          </a:p>
          <a:p>
            <a:pPr lvl="1"/>
            <a:r>
              <a:rPr lang="en-US" altLang="zh-TW" sz="2000" dirty="0" smtClean="0">
                <a:latin typeface="Times New Roman" pitchFamily="18" charset="0"/>
                <a:cs typeface="Times New Roman" pitchFamily="18" charset="0"/>
              </a:rPr>
              <a:t>This permits us to apply the Independence Lemma, Lemma 2.3.4.</a:t>
            </a:r>
          </a:p>
          <a:p>
            <a:endParaRPr lang="zh-TW" alt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Theorem 3.5.1 Proof (2)</a:t>
            </a:r>
            <a:endParaRPr lang="zh-TW" altLang="en-US" dirty="0">
              <a:latin typeface="Times New Roman" pitchFamily="18" charset="0"/>
              <a:cs typeface="Times New Roman" pitchFamily="18" charset="0"/>
            </a:endParaRPr>
          </a:p>
        </p:txBody>
      </p:sp>
      <p:sp>
        <p:nvSpPr>
          <p:cNvPr id="3" name="內容版面配置區 2"/>
          <p:cNvSpPr>
            <a:spLocks noGrp="1"/>
          </p:cNvSpPr>
          <p:nvPr>
            <p:ph idx="1"/>
          </p:nvPr>
        </p:nvSpPr>
        <p:spPr/>
        <p:txBody>
          <a:bodyPr/>
          <a:lstStyle/>
          <a:p>
            <a:r>
              <a:rPr lang="en-US" altLang="zh-TW" sz="2000" dirty="0" smtClean="0">
                <a:latin typeface="Times New Roman" pitchFamily="18" charset="0"/>
                <a:cs typeface="Times New Roman" pitchFamily="18" charset="0"/>
              </a:rPr>
              <a:t>Compute E[f((W(t)-W(s))+W(s))|F(s)] </a:t>
            </a:r>
          </a:p>
          <a:p>
            <a:pPr lvl="1"/>
            <a:r>
              <a:rPr lang="en-US" altLang="zh-TW" sz="1600" dirty="0" smtClean="0">
                <a:latin typeface="Times New Roman" pitchFamily="18" charset="0"/>
                <a:cs typeface="Times New Roman" pitchFamily="18" charset="0"/>
              </a:rPr>
              <a:t>Replace W(s) by a dummy variable x to hold it constant</a:t>
            </a:r>
          </a:p>
          <a:p>
            <a:pPr lvl="1"/>
            <a:r>
              <a:rPr lang="en-US" altLang="zh-TW" sz="1600" dirty="0" smtClean="0">
                <a:latin typeface="Times New Roman" pitchFamily="18" charset="0"/>
                <a:cs typeface="Times New Roman" pitchFamily="18" charset="0"/>
              </a:rPr>
              <a:t>Define g(x) = </a:t>
            </a:r>
            <a:r>
              <a:rPr lang="en-US" altLang="zh-TW" sz="1600" dirty="0" err="1" smtClean="0">
                <a:latin typeface="Times New Roman" pitchFamily="18" charset="0"/>
                <a:cs typeface="Times New Roman" pitchFamily="18" charset="0"/>
              </a:rPr>
              <a:t>Ef</a:t>
            </a:r>
            <a:r>
              <a:rPr lang="en-US" altLang="zh-TW" sz="1600" dirty="0" smtClean="0">
                <a:latin typeface="Times New Roman" pitchFamily="18" charset="0"/>
                <a:cs typeface="Times New Roman" pitchFamily="18" charset="0"/>
              </a:rPr>
              <a:t>(W(t)-W(s)+x)</a:t>
            </a:r>
          </a:p>
          <a:p>
            <a:pPr lvl="1"/>
            <a:r>
              <a:rPr lang="en-US" altLang="zh-TW" sz="1600" dirty="0" smtClean="0">
                <a:latin typeface="Times New Roman" pitchFamily="18" charset="0"/>
                <a:cs typeface="Times New Roman" pitchFamily="18" charset="0"/>
              </a:rPr>
              <a:t>W(t)-W(s) is normally distributed with mean=0 and variance=t-s</a:t>
            </a:r>
          </a:p>
          <a:p>
            <a:pPr lvl="1"/>
            <a:r>
              <a:rPr lang="en-US" altLang="zh-TW" sz="1600" dirty="0" smtClean="0">
                <a:latin typeface="Times New Roman" pitchFamily="18" charset="0"/>
                <a:cs typeface="Times New Roman" pitchFamily="18" charset="0"/>
              </a:rPr>
              <a:t>Therefore,</a:t>
            </a:r>
          </a:p>
          <a:p>
            <a:pPr lvl="1"/>
            <a:endParaRPr lang="en-US" altLang="zh-TW" sz="1600" dirty="0" smtClean="0">
              <a:latin typeface="Times New Roman" pitchFamily="18" charset="0"/>
              <a:cs typeface="Times New Roman" pitchFamily="18" charset="0"/>
            </a:endParaRPr>
          </a:p>
          <a:p>
            <a:pPr lvl="1"/>
            <a:endParaRPr lang="en-US" altLang="zh-TW" sz="1600" dirty="0" smtClean="0">
              <a:latin typeface="Times New Roman" pitchFamily="18" charset="0"/>
              <a:cs typeface="Times New Roman" pitchFamily="18" charset="0"/>
            </a:endParaRPr>
          </a:p>
          <a:p>
            <a:r>
              <a:rPr lang="en-US" altLang="zh-TW" sz="2000" dirty="0" smtClean="0">
                <a:latin typeface="Times New Roman" pitchFamily="18" charset="0"/>
                <a:cs typeface="Times New Roman" pitchFamily="18" charset="0"/>
              </a:rPr>
              <a:t>Replace x=W(s), then the equation E[f(W(t))|F(s)]=g(W(s))  holds.</a:t>
            </a:r>
          </a:p>
          <a:p>
            <a:endParaRPr lang="zh-TW" altLang="en-US"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a:srcRect/>
          <a:stretch>
            <a:fillRect/>
          </a:stretch>
        </p:blipFill>
        <p:spPr bwMode="auto">
          <a:xfrm>
            <a:off x="2214563" y="2857500"/>
            <a:ext cx="4000500" cy="8969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r>
              <a:rPr lang="en-US" altLang="zh-TW" sz="2000" dirty="0" smtClean="0">
                <a:latin typeface="Times New Roman" pitchFamily="18" charset="0"/>
                <a:cs typeface="Times New Roman" pitchFamily="18" charset="0"/>
              </a:rPr>
              <a:t>Let </a:t>
            </a:r>
            <a:r>
              <a:rPr lang="el-GR" altLang="zh-TW" sz="2000" dirty="0" smtClean="0">
                <a:latin typeface="Times New Roman" pitchFamily="18" charset="0"/>
                <a:cs typeface="Times New Roman" pitchFamily="18" charset="0"/>
              </a:rPr>
              <a:t>τ</a:t>
            </a:r>
            <a:r>
              <a:rPr lang="en-US" altLang="zh-TW" sz="2000" dirty="0" smtClean="0">
                <a:latin typeface="Times New Roman" pitchFamily="18" charset="0"/>
                <a:cs typeface="Times New Roman" pitchFamily="18" charset="0"/>
              </a:rPr>
              <a:t>=t-s, y=</a:t>
            </a:r>
            <a:r>
              <a:rPr lang="el-GR" altLang="zh-TW" sz="2000" dirty="0" smtClean="0">
                <a:latin typeface="Times New Roman" pitchFamily="18" charset="0"/>
                <a:cs typeface="Times New Roman" pitchFamily="18" charset="0"/>
              </a:rPr>
              <a:t>ω</a:t>
            </a:r>
            <a:r>
              <a:rPr lang="en-US" altLang="zh-TW" sz="2000" dirty="0" smtClean="0">
                <a:latin typeface="Times New Roman" pitchFamily="18" charset="0"/>
                <a:cs typeface="Times New Roman" pitchFamily="18" charset="0"/>
              </a:rPr>
              <a:t>+x, then</a:t>
            </a:r>
          </a:p>
          <a:p>
            <a:endParaRPr lang="en-US" altLang="zh-TW" sz="2000" dirty="0" smtClean="0">
              <a:latin typeface="Times New Roman" pitchFamily="18" charset="0"/>
              <a:cs typeface="Times New Roman" pitchFamily="18" charset="0"/>
            </a:endParaRPr>
          </a:p>
          <a:p>
            <a:endParaRPr lang="en-US" altLang="zh-TW" sz="2000" dirty="0" smtClean="0">
              <a:latin typeface="Times New Roman" pitchFamily="18" charset="0"/>
              <a:cs typeface="Times New Roman" pitchFamily="18" charset="0"/>
            </a:endParaRPr>
          </a:p>
          <a:p>
            <a:r>
              <a:rPr lang="en-US" altLang="zh-TW" sz="2000" dirty="0" smtClean="0">
                <a:latin typeface="Times New Roman" pitchFamily="18" charset="0"/>
                <a:cs typeface="Times New Roman" pitchFamily="18" charset="0"/>
              </a:rPr>
              <a:t>We define the </a:t>
            </a:r>
            <a:r>
              <a:rPr lang="en-US" altLang="zh-TW" sz="2000" i="1" dirty="0" smtClean="0">
                <a:latin typeface="Times New Roman" pitchFamily="18" charset="0"/>
                <a:cs typeface="Times New Roman" pitchFamily="18" charset="0"/>
              </a:rPr>
              <a:t>transition density</a:t>
            </a:r>
            <a:r>
              <a:rPr lang="en-US" altLang="zh-TW" sz="2000" dirty="0" smtClean="0">
                <a:latin typeface="Times New Roman" pitchFamily="18" charset="0"/>
                <a:cs typeface="Times New Roman" pitchFamily="18" charset="0"/>
              </a:rPr>
              <a:t> p(</a:t>
            </a:r>
            <a:r>
              <a:rPr lang="el-GR" altLang="zh-TW" sz="2000" dirty="0" smtClean="0">
                <a:latin typeface="Times New Roman" pitchFamily="18" charset="0"/>
                <a:cs typeface="Times New Roman" pitchFamily="18" charset="0"/>
              </a:rPr>
              <a:t>τ</a:t>
            </a:r>
            <a:r>
              <a:rPr lang="en-US" altLang="zh-TW" sz="2000" dirty="0" smtClean="0">
                <a:latin typeface="Times New Roman" pitchFamily="18" charset="0"/>
                <a:cs typeface="Times New Roman" pitchFamily="18" charset="0"/>
              </a:rPr>
              <a:t>,</a:t>
            </a:r>
            <a:r>
              <a:rPr lang="en-US" altLang="zh-TW" sz="2000" dirty="0" err="1" smtClean="0">
                <a:latin typeface="Times New Roman" pitchFamily="18" charset="0"/>
                <a:cs typeface="Times New Roman" pitchFamily="18" charset="0"/>
              </a:rPr>
              <a:t>x,y</a:t>
            </a:r>
            <a:r>
              <a:rPr lang="en-US" altLang="zh-TW" sz="2000" dirty="0" smtClean="0">
                <a:latin typeface="Times New Roman" pitchFamily="18" charset="0"/>
                <a:cs typeface="Times New Roman" pitchFamily="18" charset="0"/>
              </a:rPr>
              <a:t>) for Brownian motion to be</a:t>
            </a:r>
          </a:p>
          <a:p>
            <a:endParaRPr lang="en-US" altLang="zh-TW" sz="2000" dirty="0" smtClean="0">
              <a:latin typeface="Times New Roman" pitchFamily="18" charset="0"/>
              <a:cs typeface="Times New Roman" pitchFamily="18" charset="0"/>
            </a:endParaRPr>
          </a:p>
          <a:p>
            <a:endParaRPr lang="en-US" altLang="zh-TW" sz="2000" dirty="0" smtClean="0">
              <a:latin typeface="Times New Roman" pitchFamily="18" charset="0"/>
              <a:cs typeface="Times New Roman" pitchFamily="18" charset="0"/>
            </a:endParaRPr>
          </a:p>
          <a:p>
            <a:r>
              <a:rPr lang="en-US" altLang="zh-TW" sz="2000" dirty="0" smtClean="0">
                <a:latin typeface="Times New Roman" pitchFamily="18" charset="0"/>
                <a:cs typeface="Times New Roman" pitchFamily="18" charset="0"/>
              </a:rPr>
              <a:t>So that we can rewrite g(s) as </a:t>
            </a:r>
          </a:p>
          <a:p>
            <a:endParaRPr lang="en-US" altLang="zh-TW" sz="2000" dirty="0" smtClean="0">
              <a:latin typeface="Times New Roman" pitchFamily="18" charset="0"/>
              <a:cs typeface="Times New Roman" pitchFamily="18" charset="0"/>
            </a:endParaRPr>
          </a:p>
          <a:p>
            <a:endParaRPr lang="en-US" altLang="zh-TW" sz="2000" dirty="0" smtClean="0">
              <a:latin typeface="Times New Roman" pitchFamily="18" charset="0"/>
              <a:cs typeface="Times New Roman" pitchFamily="18" charset="0"/>
            </a:endParaRPr>
          </a:p>
          <a:p>
            <a:r>
              <a:rPr lang="en-US" altLang="zh-TW" sz="2000" dirty="0" smtClean="0">
                <a:latin typeface="Times New Roman" pitchFamily="18" charset="0"/>
                <a:cs typeface="Times New Roman" pitchFamily="18" charset="0"/>
              </a:rPr>
              <a:t>And  E[f(W(t))|F(s)]=g(W(s))  as</a:t>
            </a:r>
          </a:p>
          <a:p>
            <a:endParaRPr lang="zh-TW" altLang="en-US" sz="2000"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a:srcRect/>
          <a:stretch>
            <a:fillRect/>
          </a:stretch>
        </p:blipFill>
        <p:spPr bwMode="auto">
          <a:xfrm>
            <a:off x="2286000" y="357188"/>
            <a:ext cx="4371975" cy="981075"/>
          </a:xfrm>
          <a:prstGeom prst="rect">
            <a:avLst/>
          </a:prstGeom>
          <a:noFill/>
          <a:ln w="9525">
            <a:noFill/>
            <a:miter lim="800000"/>
            <a:headEnd/>
            <a:tailEnd/>
          </a:ln>
        </p:spPr>
      </p:pic>
      <p:pic>
        <p:nvPicPr>
          <p:cNvPr id="5" name="Picture 2"/>
          <p:cNvPicPr>
            <a:picLocks noChangeAspect="1" noChangeArrowheads="1"/>
          </p:cNvPicPr>
          <p:nvPr/>
        </p:nvPicPr>
        <p:blipFill>
          <a:blip r:embed="rId3"/>
          <a:srcRect/>
          <a:stretch>
            <a:fillRect/>
          </a:stretch>
        </p:blipFill>
        <p:spPr bwMode="auto">
          <a:xfrm>
            <a:off x="3286116" y="1785926"/>
            <a:ext cx="3295650" cy="866775"/>
          </a:xfrm>
          <a:prstGeom prst="rect">
            <a:avLst/>
          </a:prstGeom>
          <a:noFill/>
          <a:ln w="9525">
            <a:noFill/>
            <a:miter lim="800000"/>
            <a:headEnd/>
            <a:tailEnd/>
          </a:ln>
        </p:spPr>
      </p:pic>
      <p:pic>
        <p:nvPicPr>
          <p:cNvPr id="6" name="Picture 3"/>
          <p:cNvPicPr>
            <a:picLocks noChangeAspect="1" noChangeArrowheads="1"/>
          </p:cNvPicPr>
          <p:nvPr/>
        </p:nvPicPr>
        <p:blipFill>
          <a:blip r:embed="rId4"/>
          <a:srcRect/>
          <a:stretch>
            <a:fillRect/>
          </a:stretch>
        </p:blipFill>
        <p:spPr bwMode="auto">
          <a:xfrm>
            <a:off x="2928926" y="3071810"/>
            <a:ext cx="2638425" cy="714375"/>
          </a:xfrm>
          <a:prstGeom prst="rect">
            <a:avLst/>
          </a:prstGeom>
          <a:noFill/>
          <a:ln w="9525">
            <a:noFill/>
            <a:miter lim="800000"/>
            <a:headEnd/>
            <a:tailEnd/>
          </a:ln>
        </p:spPr>
      </p:pic>
      <p:pic>
        <p:nvPicPr>
          <p:cNvPr id="7" name="Picture 4"/>
          <p:cNvPicPr>
            <a:picLocks noChangeAspect="1" noChangeArrowheads="1"/>
          </p:cNvPicPr>
          <p:nvPr/>
        </p:nvPicPr>
        <p:blipFill>
          <a:blip r:embed="rId5"/>
          <a:srcRect/>
          <a:stretch>
            <a:fillRect/>
          </a:stretch>
        </p:blipFill>
        <p:spPr bwMode="auto">
          <a:xfrm>
            <a:off x="3000364" y="4143380"/>
            <a:ext cx="2647950" cy="752475"/>
          </a:xfrm>
          <a:prstGeom prst="rect">
            <a:avLst/>
          </a:prstGeom>
          <a:noFill/>
          <a:ln w="9525">
            <a:noFill/>
            <a:miter lim="800000"/>
            <a:headEnd/>
            <a:tailEnd/>
          </a:ln>
        </p:spPr>
      </p:pic>
      <p:pic>
        <p:nvPicPr>
          <p:cNvPr id="8" name="Picture 5"/>
          <p:cNvPicPr>
            <a:picLocks noChangeAspect="1" noChangeArrowheads="1"/>
          </p:cNvPicPr>
          <p:nvPr/>
        </p:nvPicPr>
        <p:blipFill>
          <a:blip r:embed="rId6"/>
          <a:srcRect/>
          <a:stretch>
            <a:fillRect/>
          </a:stretch>
        </p:blipFill>
        <p:spPr bwMode="auto">
          <a:xfrm>
            <a:off x="2571736" y="5429264"/>
            <a:ext cx="422910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400" dirty="0" smtClean="0">
                <a:latin typeface="Times New Roman" pitchFamily="18" charset="0"/>
                <a:cs typeface="Times New Roman" pitchFamily="18" charset="0"/>
              </a:rPr>
              <a:t>Conditioned on the information in F(s)</a:t>
            </a:r>
          </a:p>
          <a:p>
            <a:pPr lvl="1"/>
            <a:r>
              <a:rPr lang="en-US" altLang="zh-TW" sz="2400" dirty="0" smtClean="0">
                <a:latin typeface="Times New Roman" pitchFamily="18" charset="0"/>
                <a:cs typeface="Times New Roman" pitchFamily="18" charset="0"/>
              </a:rPr>
              <a:t>(which contains all the information obtained by observing the Brownian motion up to and including time s)</a:t>
            </a:r>
          </a:p>
          <a:p>
            <a:r>
              <a:rPr lang="en-US" altLang="zh-TW" sz="2400" dirty="0" smtClean="0">
                <a:latin typeface="Times New Roman" pitchFamily="18" charset="0"/>
                <a:cs typeface="Times New Roman" pitchFamily="18" charset="0"/>
              </a:rPr>
              <a:t>The conditional density of W(t) is p(</a:t>
            </a:r>
            <a:r>
              <a:rPr lang="el-GR" altLang="zh-TW" sz="2400" dirty="0" smtClean="0">
                <a:latin typeface="Times New Roman" pitchFamily="18" charset="0"/>
                <a:cs typeface="Times New Roman" pitchFamily="18" charset="0"/>
              </a:rPr>
              <a:t>τ</a:t>
            </a:r>
            <a:r>
              <a:rPr lang="en-US" altLang="zh-TW" sz="2400" dirty="0" smtClean="0">
                <a:latin typeface="Times New Roman" pitchFamily="18" charset="0"/>
                <a:cs typeface="Times New Roman" pitchFamily="18" charset="0"/>
              </a:rPr>
              <a:t>,W(s),y) </a:t>
            </a:r>
          </a:p>
          <a:p>
            <a:pPr lvl="1"/>
            <a:r>
              <a:rPr lang="en-US" altLang="zh-TW" sz="2400" dirty="0" smtClean="0">
                <a:latin typeface="Times New Roman" pitchFamily="18" charset="0"/>
                <a:cs typeface="Times New Roman" pitchFamily="18" charset="0"/>
              </a:rPr>
              <a:t>This is a density in the variable y</a:t>
            </a:r>
          </a:p>
          <a:p>
            <a:pPr lvl="1"/>
            <a:r>
              <a:rPr lang="en-US" altLang="zh-TW" sz="2400" dirty="0" smtClean="0">
                <a:latin typeface="Times New Roman" pitchFamily="18" charset="0"/>
                <a:cs typeface="Times New Roman" pitchFamily="18" charset="0"/>
              </a:rPr>
              <a:t>This density is normal with mean W(s), variance </a:t>
            </a:r>
            <a:r>
              <a:rPr lang="el-GR" altLang="zh-TW" sz="2400" dirty="0" smtClean="0">
                <a:latin typeface="Times New Roman" pitchFamily="18" charset="0"/>
                <a:cs typeface="Times New Roman" pitchFamily="18" charset="0"/>
              </a:rPr>
              <a:t>τ</a:t>
            </a:r>
            <a:r>
              <a:rPr lang="en-US" altLang="zh-TW" sz="2400" dirty="0" smtClean="0">
                <a:latin typeface="Times New Roman" pitchFamily="18" charset="0"/>
                <a:cs typeface="Times New Roman" pitchFamily="18" charset="0"/>
              </a:rPr>
              <a:t>=t-s</a:t>
            </a:r>
          </a:p>
          <a:p>
            <a:r>
              <a:rPr lang="en-US" altLang="zh-TW" sz="2400" dirty="0" smtClean="0">
                <a:latin typeface="Times New Roman" pitchFamily="18" charset="0"/>
                <a:cs typeface="Times New Roman" pitchFamily="18" charset="0"/>
              </a:rPr>
              <a:t>In particular, the only information from F(s) that is relevant is the value of W(s)</a:t>
            </a:r>
          </a:p>
          <a:p>
            <a:r>
              <a:rPr lang="en-US" altLang="zh-TW" sz="2400" dirty="0" smtClean="0">
                <a:latin typeface="Times New Roman" pitchFamily="18" charset="0"/>
                <a:cs typeface="Times New Roman" pitchFamily="18" charset="0"/>
              </a:rPr>
              <a:t>The fact that only W(s) is relevant is the essence of the Markov property.</a:t>
            </a:r>
          </a:p>
          <a:p>
            <a:endParaRPr lang="zh-TW" altLang="en-US" dirty="0">
              <a:latin typeface="Times New Roman" pitchFamily="18" charset="0"/>
              <a:cs typeface="Times New Roman" pitchFamily="18" charset="0"/>
            </a:endParaRPr>
          </a:p>
        </p:txBody>
      </p:sp>
      <p:pic>
        <p:nvPicPr>
          <p:cNvPr id="4" name="Picture 5"/>
          <p:cNvPicPr>
            <a:picLocks noChangeAspect="1" noChangeArrowheads="1"/>
          </p:cNvPicPr>
          <p:nvPr/>
        </p:nvPicPr>
        <p:blipFill>
          <a:blip r:embed="rId2"/>
          <a:srcRect/>
          <a:stretch>
            <a:fillRect/>
          </a:stretch>
        </p:blipFill>
        <p:spPr bwMode="auto">
          <a:xfrm>
            <a:off x="2071688" y="428625"/>
            <a:ext cx="5097462"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42913" y="103188"/>
            <a:ext cx="8243887" cy="728662"/>
          </a:xfrm>
        </p:spPr>
        <p:txBody>
          <a:bodyPr/>
          <a:lstStyle/>
          <a:p>
            <a:pPr algn="l"/>
            <a:r>
              <a:rPr lang="en-US" altLang="zh-TW" sz="3600" dirty="0"/>
              <a:t>Lemma 2.3.4.(Independence)</a:t>
            </a:r>
          </a:p>
        </p:txBody>
      </p:sp>
      <p:sp>
        <p:nvSpPr>
          <p:cNvPr id="22531" name="Rectangle 3"/>
          <p:cNvSpPr>
            <a:spLocks noGrp="1" noChangeArrowheads="1"/>
          </p:cNvSpPr>
          <p:nvPr>
            <p:ph type="body" idx="1"/>
          </p:nvPr>
        </p:nvSpPr>
        <p:spPr>
          <a:xfrm>
            <a:off x="457200" y="981075"/>
            <a:ext cx="8229600" cy="5145088"/>
          </a:xfrm>
        </p:spPr>
        <p:txBody>
          <a:bodyPr/>
          <a:lstStyle/>
          <a:p>
            <a:r>
              <a:rPr lang="en-US" altLang="zh-TW" sz="2400" dirty="0">
                <a:solidFill>
                  <a:srgbClr val="000000"/>
                </a:solidFill>
              </a:rPr>
              <a:t>let              </a:t>
            </a:r>
            <a:r>
              <a:rPr lang="en-US" altLang="zh-TW" sz="2400" dirty="0" smtClean="0">
                <a:solidFill>
                  <a:srgbClr val="000000"/>
                </a:solidFill>
              </a:rPr>
              <a:t>         be </a:t>
            </a:r>
            <a:r>
              <a:rPr lang="en-US" altLang="zh-TW" sz="2400" dirty="0">
                <a:solidFill>
                  <a:srgbClr val="000000"/>
                </a:solidFill>
              </a:rPr>
              <a:t>a probability space, and let     </a:t>
            </a:r>
            <a:r>
              <a:rPr lang="en-US" altLang="zh-TW" sz="2400" dirty="0" smtClean="0">
                <a:solidFill>
                  <a:srgbClr val="000000"/>
                </a:solidFill>
              </a:rPr>
              <a:t>  be </a:t>
            </a:r>
            <a:r>
              <a:rPr lang="en-US" altLang="zh-TW" sz="2400" dirty="0">
                <a:solidFill>
                  <a:srgbClr val="000000"/>
                </a:solidFill>
              </a:rPr>
              <a:t>a                                  </a:t>
            </a:r>
            <a:r>
              <a:rPr lang="en-US" altLang="zh-TW" sz="2400" dirty="0" smtClean="0">
                <a:solidFill>
                  <a:srgbClr val="000000"/>
                </a:solidFill>
              </a:rPr>
              <a:t>                        </a:t>
            </a:r>
            <a:r>
              <a:rPr lang="en-US" altLang="zh-TW" sz="2400" dirty="0">
                <a:solidFill>
                  <a:srgbClr val="000000"/>
                </a:solidFill>
              </a:rPr>
              <a:t>. Suppose the </a:t>
            </a:r>
            <a:r>
              <a:rPr lang="en-US" altLang="zh-TW" sz="2400" dirty="0" err="1">
                <a:solidFill>
                  <a:srgbClr val="000000"/>
                </a:solidFill>
              </a:rPr>
              <a:t>r.v.</a:t>
            </a:r>
            <a:r>
              <a:rPr lang="en-US" altLang="zh-TW" sz="2400" dirty="0" err="1">
                <a:solidFill>
                  <a:srgbClr val="000000"/>
                </a:solidFill>
                <a:latin typeface="Arial"/>
              </a:rPr>
              <a:t>’</a:t>
            </a:r>
            <a:r>
              <a:rPr lang="en-US" altLang="zh-TW" sz="2400" dirty="0" err="1">
                <a:solidFill>
                  <a:srgbClr val="000000"/>
                </a:solidFill>
              </a:rPr>
              <a:t>s</a:t>
            </a:r>
            <a:r>
              <a:rPr lang="en-US" altLang="zh-TW" sz="2400" dirty="0">
                <a:solidFill>
                  <a:srgbClr val="000000"/>
                </a:solidFill>
              </a:rPr>
              <a:t/>
            </a:r>
            <a:br>
              <a:rPr lang="en-US" altLang="zh-TW" sz="2400" dirty="0">
                <a:solidFill>
                  <a:srgbClr val="000000"/>
                </a:solidFill>
              </a:rPr>
            </a:br>
            <a:r>
              <a:rPr lang="en-US" altLang="zh-TW" sz="2400" dirty="0">
                <a:solidFill>
                  <a:srgbClr val="000000"/>
                </a:solidFill>
              </a:rPr>
              <a:t>            </a:t>
            </a:r>
            <a:r>
              <a:rPr lang="en-US" altLang="zh-TW" sz="2400" dirty="0" smtClean="0">
                <a:solidFill>
                  <a:srgbClr val="000000"/>
                </a:solidFill>
              </a:rPr>
              <a:t>         </a:t>
            </a:r>
            <a:r>
              <a:rPr lang="en-US" altLang="zh-TW" sz="2400" dirty="0">
                <a:solidFill>
                  <a:srgbClr val="000000"/>
                </a:solidFill>
              </a:rPr>
              <a:t>are       </a:t>
            </a:r>
            <a:r>
              <a:rPr lang="en-US" altLang="zh-TW" sz="2400" dirty="0" smtClean="0">
                <a:solidFill>
                  <a:srgbClr val="000000"/>
                </a:solidFill>
              </a:rPr>
              <a:t>                               </a:t>
            </a:r>
            <a:r>
              <a:rPr lang="en-US" altLang="zh-TW" sz="2400" dirty="0">
                <a:solidFill>
                  <a:srgbClr val="000000"/>
                </a:solidFill>
              </a:rPr>
              <a:t>and the </a:t>
            </a:r>
            <a:r>
              <a:rPr lang="en-US" altLang="zh-TW" sz="2400" dirty="0" err="1">
                <a:solidFill>
                  <a:srgbClr val="000000"/>
                </a:solidFill>
              </a:rPr>
              <a:t>r.v.</a:t>
            </a:r>
            <a:r>
              <a:rPr lang="en-US" altLang="zh-TW" sz="2400" dirty="0" err="1">
                <a:solidFill>
                  <a:srgbClr val="000000"/>
                </a:solidFill>
                <a:latin typeface="Arial"/>
              </a:rPr>
              <a:t>’</a:t>
            </a:r>
            <a:r>
              <a:rPr lang="en-US" altLang="zh-TW" sz="2400" dirty="0" err="1">
                <a:solidFill>
                  <a:srgbClr val="000000"/>
                </a:solidFill>
              </a:rPr>
              <a:t>s</a:t>
            </a:r>
            <a:r>
              <a:rPr lang="en-US" altLang="zh-TW" sz="2400" dirty="0">
                <a:solidFill>
                  <a:srgbClr val="000000"/>
                </a:solidFill>
              </a:rPr>
              <a:t/>
            </a:r>
            <a:br>
              <a:rPr lang="en-US" altLang="zh-TW" sz="2400" dirty="0">
                <a:solidFill>
                  <a:srgbClr val="000000"/>
                </a:solidFill>
              </a:rPr>
            </a:br>
            <a:r>
              <a:rPr lang="en-US" altLang="zh-TW" sz="2400" dirty="0">
                <a:solidFill>
                  <a:srgbClr val="000000"/>
                </a:solidFill>
              </a:rPr>
              <a:t>are independent of      </a:t>
            </a:r>
            <a:r>
              <a:rPr lang="en-US" altLang="zh-TW" sz="2400" dirty="0" smtClean="0">
                <a:solidFill>
                  <a:srgbClr val="000000"/>
                </a:solidFill>
              </a:rPr>
              <a:t>  . </a:t>
            </a:r>
            <a:r>
              <a:rPr lang="en-US" altLang="zh-TW" sz="2400" dirty="0">
                <a:solidFill>
                  <a:srgbClr val="000000"/>
                </a:solidFill>
              </a:rPr>
              <a:t>Let                         </a:t>
            </a:r>
            <a:r>
              <a:rPr lang="en-US" altLang="zh-TW" sz="2400" dirty="0" smtClean="0">
                <a:solidFill>
                  <a:srgbClr val="000000"/>
                </a:solidFill>
              </a:rPr>
              <a:t>                 </a:t>
            </a:r>
            <a:r>
              <a:rPr lang="en-US" altLang="zh-TW" sz="2400" dirty="0">
                <a:solidFill>
                  <a:srgbClr val="000000"/>
                </a:solidFill>
              </a:rPr>
              <a:t>be a function of the dummy </a:t>
            </a:r>
            <a:r>
              <a:rPr lang="en-US" altLang="zh-TW" sz="2400" dirty="0">
                <a:solidFill>
                  <a:srgbClr val="000000"/>
                </a:solidFill>
                <a:latin typeface="Times New Roman" pitchFamily="18" charset="0"/>
                <a:cs typeface="Times New Roman" pitchFamily="18" charset="0"/>
              </a:rPr>
              <a:t>variables</a:t>
            </a:r>
            <a:r>
              <a:rPr lang="en-US" altLang="zh-TW" sz="2400" dirty="0">
                <a:solidFill>
                  <a:srgbClr val="000000"/>
                </a:solidFill>
              </a:rPr>
              <a:t>           </a:t>
            </a:r>
            <a:r>
              <a:rPr lang="en-US" altLang="zh-TW" sz="2400" dirty="0" smtClean="0">
                <a:solidFill>
                  <a:srgbClr val="000000"/>
                </a:solidFill>
              </a:rPr>
              <a:t>            and     </a:t>
            </a:r>
            <a:r>
              <a:rPr lang="zh-TW" altLang="en-US" sz="2400" dirty="0">
                <a:solidFill>
                  <a:srgbClr val="000000"/>
                </a:solidFill>
              </a:rPr>
              <a:t>　　　　　　  	   </a:t>
            </a:r>
            <a:r>
              <a:rPr lang="zh-TW" altLang="en-US" sz="2400" dirty="0" smtClean="0">
                <a:solidFill>
                  <a:srgbClr val="000000"/>
                </a:solidFill>
              </a:rPr>
              <a:t>         </a:t>
            </a:r>
            <a:r>
              <a:rPr lang="en-US" altLang="zh-TW" sz="2400" dirty="0">
                <a:solidFill>
                  <a:srgbClr val="000000"/>
                </a:solidFill>
              </a:rPr>
              <a:t>define</a:t>
            </a:r>
            <a:br>
              <a:rPr lang="en-US" altLang="zh-TW" sz="2400" dirty="0">
                <a:solidFill>
                  <a:srgbClr val="000000"/>
                </a:solidFill>
              </a:rPr>
            </a:br>
            <a:r>
              <a:rPr lang="en-US" altLang="zh-TW" sz="2400" dirty="0">
                <a:solidFill>
                  <a:srgbClr val="000000"/>
                </a:solidFill>
              </a:rPr>
              <a:t/>
            </a:r>
            <a:br>
              <a:rPr lang="en-US" altLang="zh-TW" sz="2400" dirty="0">
                <a:solidFill>
                  <a:srgbClr val="000000"/>
                </a:solidFill>
              </a:rPr>
            </a:br>
            <a:r>
              <a:rPr lang="en-US" altLang="zh-TW" sz="2400" dirty="0">
                <a:solidFill>
                  <a:srgbClr val="000000"/>
                </a:solidFill>
              </a:rPr>
              <a:t/>
            </a:r>
            <a:br>
              <a:rPr lang="en-US" altLang="zh-TW" sz="2400" dirty="0">
                <a:solidFill>
                  <a:srgbClr val="000000"/>
                </a:solidFill>
              </a:rPr>
            </a:br>
            <a:r>
              <a:rPr lang="en-US" altLang="zh-TW" sz="2400" dirty="0">
                <a:solidFill>
                  <a:srgbClr val="000000"/>
                </a:solidFill>
              </a:rPr>
              <a:t/>
            </a:r>
            <a:br>
              <a:rPr lang="en-US" altLang="zh-TW" sz="2400" dirty="0">
                <a:solidFill>
                  <a:srgbClr val="000000"/>
                </a:solidFill>
              </a:rPr>
            </a:br>
            <a:r>
              <a:rPr lang="en-US" altLang="zh-TW" sz="2400" dirty="0">
                <a:solidFill>
                  <a:srgbClr val="000000"/>
                </a:solidFill>
              </a:rPr>
              <a:t>Then   </a:t>
            </a:r>
          </a:p>
        </p:txBody>
      </p:sp>
      <p:graphicFrame>
        <p:nvGraphicFramePr>
          <p:cNvPr id="22534" name="Object 6"/>
          <p:cNvGraphicFramePr>
            <a:graphicFrameLocks noChangeAspect="1"/>
          </p:cNvGraphicFramePr>
          <p:nvPr/>
        </p:nvGraphicFramePr>
        <p:xfrm>
          <a:off x="1403350" y="1052513"/>
          <a:ext cx="1368425" cy="368300"/>
        </p:xfrm>
        <a:graphic>
          <a:graphicData uri="http://schemas.openxmlformats.org/presentationml/2006/ole">
            <p:oleObj spid="_x0000_s57346" name="Equation" r:id="rId3" imgW="583920" imgH="203040" progId="Equation.DSMT4">
              <p:embed/>
            </p:oleObj>
          </a:graphicData>
        </a:graphic>
      </p:graphicFrame>
      <p:graphicFrame>
        <p:nvGraphicFramePr>
          <p:cNvPr id="22537" name="Object 9"/>
          <p:cNvGraphicFramePr>
            <a:graphicFrameLocks noChangeAspect="1"/>
          </p:cNvGraphicFramePr>
          <p:nvPr/>
        </p:nvGraphicFramePr>
        <p:xfrm>
          <a:off x="6572264" y="1000108"/>
          <a:ext cx="346075" cy="431800"/>
        </p:xfrm>
        <a:graphic>
          <a:graphicData uri="http://schemas.openxmlformats.org/presentationml/2006/ole">
            <p:oleObj spid="_x0000_s57347" name="Equation" r:id="rId4" imgW="139680" imgH="177480" progId="Equation.DSMT4">
              <p:embed/>
            </p:oleObj>
          </a:graphicData>
        </a:graphic>
      </p:graphicFrame>
      <p:graphicFrame>
        <p:nvGraphicFramePr>
          <p:cNvPr id="22540" name="Object 12"/>
          <p:cNvGraphicFramePr>
            <a:graphicFrameLocks noChangeAspect="1"/>
          </p:cNvGraphicFramePr>
          <p:nvPr/>
        </p:nvGraphicFramePr>
        <p:xfrm>
          <a:off x="1187450" y="1341438"/>
          <a:ext cx="3816350" cy="522287"/>
        </p:xfrm>
        <a:graphic>
          <a:graphicData uri="http://schemas.openxmlformats.org/presentationml/2006/ole">
            <p:oleObj spid="_x0000_s57348" name="Equation" r:id="rId5" imgW="1485720" imgH="203040" progId="Equation.DSMT4">
              <p:embed/>
            </p:oleObj>
          </a:graphicData>
        </a:graphic>
      </p:graphicFrame>
      <p:graphicFrame>
        <p:nvGraphicFramePr>
          <p:cNvPr id="22543" name="Object 15"/>
          <p:cNvGraphicFramePr>
            <a:graphicFrameLocks noChangeAspect="1"/>
          </p:cNvGraphicFramePr>
          <p:nvPr/>
        </p:nvGraphicFramePr>
        <p:xfrm>
          <a:off x="827088" y="1773238"/>
          <a:ext cx="1366837" cy="431800"/>
        </p:xfrm>
        <a:graphic>
          <a:graphicData uri="http://schemas.openxmlformats.org/presentationml/2006/ole">
            <p:oleObj spid="_x0000_s57349" name="Equation" r:id="rId6" imgW="545760" imgH="228600" progId="Equation.DSMT4">
              <p:embed/>
            </p:oleObj>
          </a:graphicData>
        </a:graphic>
      </p:graphicFrame>
      <p:graphicFrame>
        <p:nvGraphicFramePr>
          <p:cNvPr id="22546" name="Object 18"/>
          <p:cNvGraphicFramePr>
            <a:graphicFrameLocks noChangeAspect="1"/>
          </p:cNvGraphicFramePr>
          <p:nvPr/>
        </p:nvGraphicFramePr>
        <p:xfrm>
          <a:off x="2914650" y="1763713"/>
          <a:ext cx="2233613" cy="369887"/>
        </p:xfrm>
        <a:graphic>
          <a:graphicData uri="http://schemas.openxmlformats.org/presentationml/2006/ole">
            <p:oleObj spid="_x0000_s57350" name="Equation" r:id="rId7" imgW="990360" imgH="177480" progId="Equation.DSMT4">
              <p:embed/>
            </p:oleObj>
          </a:graphicData>
        </a:graphic>
      </p:graphicFrame>
      <p:graphicFrame>
        <p:nvGraphicFramePr>
          <p:cNvPr id="22549" name="Object 21"/>
          <p:cNvGraphicFramePr>
            <a:graphicFrameLocks noChangeAspect="1"/>
          </p:cNvGraphicFramePr>
          <p:nvPr/>
        </p:nvGraphicFramePr>
        <p:xfrm>
          <a:off x="7143768" y="1714488"/>
          <a:ext cx="1289050" cy="546100"/>
        </p:xfrm>
        <a:graphic>
          <a:graphicData uri="http://schemas.openxmlformats.org/presentationml/2006/ole">
            <p:oleObj spid="_x0000_s57351" name="Equation" r:id="rId8" imgW="419040" imgH="228600" progId="Equation.DSMT4">
              <p:embed/>
            </p:oleObj>
          </a:graphicData>
        </a:graphic>
      </p:graphicFrame>
      <p:graphicFrame>
        <p:nvGraphicFramePr>
          <p:cNvPr id="22552" name="Object 24"/>
          <p:cNvGraphicFramePr>
            <a:graphicFrameLocks noChangeAspect="1"/>
          </p:cNvGraphicFramePr>
          <p:nvPr/>
        </p:nvGraphicFramePr>
        <p:xfrm>
          <a:off x="3428992" y="2071678"/>
          <a:ext cx="339725" cy="433388"/>
        </p:xfrm>
        <a:graphic>
          <a:graphicData uri="http://schemas.openxmlformats.org/presentationml/2006/ole">
            <p:oleObj spid="_x0000_s57352" name="Equation" r:id="rId9" imgW="139680" imgH="177480" progId="Equation.DSMT4">
              <p:embed/>
            </p:oleObj>
          </a:graphicData>
        </a:graphic>
      </p:graphicFrame>
      <p:graphicFrame>
        <p:nvGraphicFramePr>
          <p:cNvPr id="22555" name="Object 27"/>
          <p:cNvGraphicFramePr>
            <a:graphicFrameLocks noChangeAspect="1"/>
          </p:cNvGraphicFramePr>
          <p:nvPr/>
        </p:nvGraphicFramePr>
        <p:xfrm>
          <a:off x="4429124" y="2000240"/>
          <a:ext cx="2678113" cy="547688"/>
        </p:xfrm>
        <a:graphic>
          <a:graphicData uri="http://schemas.openxmlformats.org/presentationml/2006/ole">
            <p:oleObj spid="_x0000_s57353" name="Equation" r:id="rId10" imgW="1180800" imgH="241200" progId="Equation.DSMT4">
              <p:embed/>
            </p:oleObj>
          </a:graphicData>
        </a:graphic>
      </p:graphicFrame>
      <p:graphicFrame>
        <p:nvGraphicFramePr>
          <p:cNvPr id="22558" name="Object 30"/>
          <p:cNvGraphicFramePr>
            <a:graphicFrameLocks noChangeAspect="1"/>
          </p:cNvGraphicFramePr>
          <p:nvPr/>
        </p:nvGraphicFramePr>
        <p:xfrm>
          <a:off x="4929190" y="2428868"/>
          <a:ext cx="1249362" cy="552450"/>
        </p:xfrm>
        <a:graphic>
          <a:graphicData uri="http://schemas.openxmlformats.org/presentationml/2006/ole">
            <p:oleObj spid="_x0000_s57354" name="Equation" r:id="rId11" imgW="482400" imgH="241200" progId="Equation.DSMT4">
              <p:embed/>
            </p:oleObj>
          </a:graphicData>
        </a:graphic>
      </p:graphicFrame>
      <p:graphicFrame>
        <p:nvGraphicFramePr>
          <p:cNvPr id="22561" name="Object 33"/>
          <p:cNvGraphicFramePr>
            <a:graphicFrameLocks noChangeAspect="1"/>
          </p:cNvGraphicFramePr>
          <p:nvPr/>
        </p:nvGraphicFramePr>
        <p:xfrm>
          <a:off x="785786" y="2714620"/>
          <a:ext cx="1177925" cy="588963"/>
        </p:xfrm>
        <a:graphic>
          <a:graphicData uri="http://schemas.openxmlformats.org/presentationml/2006/ole">
            <p:oleObj spid="_x0000_s57355" name="Equation" r:id="rId12" imgW="482400" imgH="241200" progId="Equation.DSMT4">
              <p:embed/>
            </p:oleObj>
          </a:graphicData>
        </a:graphic>
      </p:graphicFrame>
      <p:graphicFrame>
        <p:nvGraphicFramePr>
          <p:cNvPr id="22564" name="Object 36"/>
          <p:cNvGraphicFramePr>
            <a:graphicFrameLocks noChangeAspect="1"/>
          </p:cNvGraphicFramePr>
          <p:nvPr/>
        </p:nvGraphicFramePr>
        <p:xfrm>
          <a:off x="1908175" y="3500438"/>
          <a:ext cx="5613400" cy="650875"/>
        </p:xfrm>
        <a:graphic>
          <a:graphicData uri="http://schemas.openxmlformats.org/presentationml/2006/ole">
            <p:oleObj spid="_x0000_s57356" name="Equation" r:id="rId13" imgW="2082600" imgH="241200" progId="Equation.DSMT4">
              <p:embed/>
            </p:oleObj>
          </a:graphicData>
        </a:graphic>
      </p:graphicFrame>
      <p:graphicFrame>
        <p:nvGraphicFramePr>
          <p:cNvPr id="22567" name="Object 39"/>
          <p:cNvGraphicFramePr>
            <a:graphicFrameLocks noChangeAspect="1"/>
          </p:cNvGraphicFramePr>
          <p:nvPr/>
        </p:nvGraphicFramePr>
        <p:xfrm>
          <a:off x="1763713" y="4941888"/>
          <a:ext cx="6084887" cy="587375"/>
        </p:xfrm>
        <a:graphic>
          <a:graphicData uri="http://schemas.openxmlformats.org/presentationml/2006/ole">
            <p:oleObj spid="_x0000_s57357" name="Equation" r:id="rId14" imgW="2501640" imgH="241200" progId="Equation.DSMT4">
              <p:embed/>
            </p:oleObj>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457200" y="1000108"/>
            <a:ext cx="8229600" cy="5126055"/>
          </a:xfrm>
        </p:spPr>
        <p:txBody>
          <a:bodyPr>
            <a:normAutofit lnSpcReduction="10000"/>
          </a:bodyPr>
          <a:lstStyle/>
          <a:p>
            <a:r>
              <a:rPr lang="en-US" altLang="zh-TW" b="1" i="1" u="sng" dirty="0" smtClean="0">
                <a:solidFill>
                  <a:srgbClr val="000000"/>
                </a:solidFill>
              </a:rPr>
              <a:t>Def 2.3.6.</a:t>
            </a:r>
            <a:br>
              <a:rPr lang="en-US" altLang="zh-TW" b="1" i="1" u="sng" dirty="0" smtClean="0">
                <a:solidFill>
                  <a:srgbClr val="000000"/>
                </a:solidFill>
              </a:rPr>
            </a:br>
            <a:r>
              <a:rPr lang="en-US" altLang="zh-TW" dirty="0" smtClean="0">
                <a:solidFill>
                  <a:srgbClr val="000000"/>
                </a:solidFill>
              </a:rPr>
              <a:t>Continued Def 2.3.5. Consider an adapted stochastic process        ,            </a:t>
            </a:r>
            <a:br>
              <a:rPr lang="en-US" altLang="zh-TW" dirty="0" smtClean="0">
                <a:solidFill>
                  <a:srgbClr val="000000"/>
                </a:solidFill>
              </a:rPr>
            </a:br>
            <a:r>
              <a:rPr lang="en-US" altLang="zh-TW" dirty="0" smtClean="0">
                <a:solidFill>
                  <a:srgbClr val="000000"/>
                </a:solidFill>
              </a:rPr>
              <a:t>Assume that for all                  </a:t>
            </a:r>
            <a:r>
              <a:rPr lang="en-US" altLang="zh-TW" dirty="0" smtClean="0">
                <a:solidFill>
                  <a:srgbClr val="000000"/>
                </a:solidFill>
              </a:rPr>
              <a:t>    and </a:t>
            </a:r>
            <a:r>
              <a:rPr lang="en-US" altLang="zh-TW" dirty="0" smtClean="0">
                <a:solidFill>
                  <a:srgbClr val="000000"/>
                </a:solidFill>
              </a:rPr>
              <a:t>for every nonnegative, </a:t>
            </a:r>
            <a:r>
              <a:rPr lang="en-US" altLang="zh-TW" dirty="0" err="1" smtClean="0">
                <a:solidFill>
                  <a:srgbClr val="000000"/>
                </a:solidFill>
              </a:rPr>
              <a:t>Borel</a:t>
            </a:r>
            <a:r>
              <a:rPr lang="en-US" altLang="zh-TW" dirty="0" smtClean="0">
                <a:solidFill>
                  <a:srgbClr val="000000"/>
                </a:solidFill>
              </a:rPr>
              <a:t>-measurable function f, there is another </a:t>
            </a:r>
            <a:r>
              <a:rPr lang="en-US" altLang="zh-TW" dirty="0" err="1" smtClean="0">
                <a:solidFill>
                  <a:srgbClr val="000000"/>
                </a:solidFill>
              </a:rPr>
              <a:t>Borel</a:t>
            </a:r>
            <a:r>
              <a:rPr lang="en-US" altLang="zh-TW" dirty="0" smtClean="0">
                <a:solidFill>
                  <a:srgbClr val="000000"/>
                </a:solidFill>
              </a:rPr>
              <a:t>-measurable function g such that</a:t>
            </a:r>
          </a:p>
          <a:p>
            <a:endParaRPr lang="en-US" altLang="zh-TW" dirty="0" smtClean="0">
              <a:solidFill>
                <a:srgbClr val="000000"/>
              </a:solidFill>
            </a:endParaRPr>
          </a:p>
          <a:p>
            <a:endParaRPr lang="en-US" altLang="zh-TW" sz="3600" dirty="0" smtClean="0">
              <a:solidFill>
                <a:srgbClr val="000000"/>
              </a:solidFill>
            </a:endParaRPr>
          </a:p>
          <a:p>
            <a:pPr>
              <a:buFontTx/>
              <a:buNone/>
            </a:pPr>
            <a:r>
              <a:rPr lang="en-US" altLang="zh-TW" sz="3600" dirty="0" smtClean="0">
                <a:solidFill>
                  <a:srgbClr val="000000"/>
                </a:solidFill>
              </a:rPr>
              <a:t>    </a:t>
            </a:r>
            <a:r>
              <a:rPr lang="en-US" altLang="zh-TW" dirty="0" smtClean="0">
                <a:solidFill>
                  <a:srgbClr val="000000"/>
                </a:solidFill>
              </a:rPr>
              <a:t>Then we say that the X is a Markov process.</a:t>
            </a:r>
          </a:p>
          <a:p>
            <a:endParaRPr lang="zh-TW" altLang="en-US" dirty="0"/>
          </a:p>
        </p:txBody>
      </p:sp>
      <p:graphicFrame>
        <p:nvGraphicFramePr>
          <p:cNvPr id="56322" name="Object 2"/>
          <p:cNvGraphicFramePr>
            <a:graphicFrameLocks noChangeAspect="1"/>
          </p:cNvGraphicFramePr>
          <p:nvPr/>
        </p:nvGraphicFramePr>
        <p:xfrm>
          <a:off x="3929058" y="1928802"/>
          <a:ext cx="669925" cy="412750"/>
        </p:xfrm>
        <a:graphic>
          <a:graphicData uri="http://schemas.openxmlformats.org/presentationml/2006/ole">
            <p:oleObj spid="_x0000_s56322" name="Equation" r:id="rId4" imgW="330120" imgH="203040" progId="Equation.DSMT4">
              <p:embed/>
            </p:oleObj>
          </a:graphicData>
        </a:graphic>
      </p:graphicFrame>
      <p:graphicFrame>
        <p:nvGraphicFramePr>
          <p:cNvPr id="56323" name="Object 3"/>
          <p:cNvGraphicFramePr>
            <a:graphicFrameLocks noChangeAspect="1"/>
          </p:cNvGraphicFramePr>
          <p:nvPr/>
        </p:nvGraphicFramePr>
        <p:xfrm>
          <a:off x="4286248" y="2357430"/>
          <a:ext cx="1368425" cy="393700"/>
        </p:xfrm>
        <a:graphic>
          <a:graphicData uri="http://schemas.openxmlformats.org/presentationml/2006/ole">
            <p:oleObj spid="_x0000_s56323" name="Equation" r:id="rId5" imgW="558720" imgH="177480" progId="Equation.DSMT4">
              <p:embed/>
            </p:oleObj>
          </a:graphicData>
        </a:graphic>
      </p:graphicFrame>
      <p:graphicFrame>
        <p:nvGraphicFramePr>
          <p:cNvPr id="56324" name="Object 4"/>
          <p:cNvGraphicFramePr>
            <a:graphicFrameLocks noChangeAspect="1"/>
          </p:cNvGraphicFramePr>
          <p:nvPr/>
        </p:nvGraphicFramePr>
        <p:xfrm>
          <a:off x="4857752" y="1928802"/>
          <a:ext cx="1682750" cy="385762"/>
        </p:xfrm>
        <a:graphic>
          <a:graphicData uri="http://schemas.openxmlformats.org/presentationml/2006/ole">
            <p:oleObj spid="_x0000_s56324" name="Equation" r:id="rId6" imgW="774360" imgH="177480" progId="Equation.DSMT4">
              <p:embed/>
            </p:oleObj>
          </a:graphicData>
        </a:graphic>
      </p:graphicFrame>
      <p:graphicFrame>
        <p:nvGraphicFramePr>
          <p:cNvPr id="56325" name="Object 5"/>
          <p:cNvGraphicFramePr>
            <a:graphicFrameLocks noChangeAspect="1"/>
          </p:cNvGraphicFramePr>
          <p:nvPr/>
        </p:nvGraphicFramePr>
        <p:xfrm>
          <a:off x="2285984" y="4214818"/>
          <a:ext cx="4391025" cy="492125"/>
        </p:xfrm>
        <a:graphic>
          <a:graphicData uri="http://schemas.openxmlformats.org/presentationml/2006/ole">
            <p:oleObj spid="_x0000_s56325" name="Equation" r:id="rId7" imgW="1790640" imgH="203040" progId="Equation.DSMT4">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2050" name="Object 5"/>
          <p:cNvGraphicFramePr>
            <a:graphicFrameLocks noChangeAspect="1"/>
          </p:cNvGraphicFramePr>
          <p:nvPr>
            <p:ph idx="1"/>
          </p:nvPr>
        </p:nvGraphicFramePr>
        <p:xfrm>
          <a:off x="571472" y="2000240"/>
          <a:ext cx="8286808" cy="3071834"/>
        </p:xfrm>
        <a:graphic>
          <a:graphicData uri="http://schemas.openxmlformats.org/presentationml/2006/ole">
            <p:oleObj spid="_x0000_s2050" name="Equation" r:id="rId4" imgW="3695400" imgH="1320480" progId="">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pSp>
        <p:nvGrpSpPr>
          <p:cNvPr id="4" name="Group 7"/>
          <p:cNvGrpSpPr>
            <a:grpSpLocks noGrp="1" noChangeAspect="1"/>
          </p:cNvGrpSpPr>
          <p:nvPr>
            <p:ph idx="1"/>
          </p:nvPr>
        </p:nvGrpSpPr>
        <p:grpSpPr bwMode="auto">
          <a:xfrm>
            <a:off x="457200" y="1600200"/>
            <a:ext cx="8229600" cy="4525963"/>
            <a:chOff x="3574" y="780"/>
            <a:chExt cx="6105" cy="4000"/>
          </a:xfrm>
        </p:grpSpPr>
        <p:sp>
          <p:nvSpPr>
            <p:cNvPr id="5" name="AutoShape 8"/>
            <p:cNvSpPr>
              <a:spLocks noChangeAspect="1" noChangeArrowheads="1"/>
            </p:cNvSpPr>
            <p:nvPr/>
          </p:nvSpPr>
          <p:spPr bwMode="auto">
            <a:xfrm>
              <a:off x="3574" y="780"/>
              <a:ext cx="6105" cy="4000"/>
            </a:xfrm>
            <a:prstGeom prst="rect">
              <a:avLst/>
            </a:prstGeom>
            <a:noFill/>
            <a:ln w="9525">
              <a:noFill/>
              <a:miter lim="800000"/>
              <a:headEnd/>
              <a:tailEnd/>
            </a:ln>
          </p:spPr>
          <p:txBody>
            <a:bodyPr/>
            <a:lstStyle/>
            <a:p>
              <a:endParaRPr lang="zh-TW" altLang="en-US"/>
            </a:p>
          </p:txBody>
        </p:sp>
        <p:sp>
          <p:nvSpPr>
            <p:cNvPr id="6" name="Text Box 9"/>
            <p:cNvSpPr txBox="1">
              <a:spLocks noChangeArrowheads="1"/>
            </p:cNvSpPr>
            <p:nvPr/>
          </p:nvSpPr>
          <p:spPr bwMode="auto">
            <a:xfrm>
              <a:off x="3731" y="780"/>
              <a:ext cx="5948" cy="3840"/>
            </a:xfrm>
            <a:prstGeom prst="rect">
              <a:avLst/>
            </a:prstGeom>
            <a:solidFill>
              <a:srgbClr val="FFFFFF"/>
            </a:solidFill>
            <a:ln w="9525">
              <a:solidFill>
                <a:srgbClr val="000000"/>
              </a:solidFill>
              <a:miter lim="800000"/>
              <a:headEnd/>
              <a:tailEnd/>
            </a:ln>
          </p:spPr>
          <p:txBody>
            <a:bodyPr/>
            <a:lstStyle/>
            <a:p>
              <a:endParaRPr lang="zh-TW" altLang="en-US"/>
            </a:p>
          </p:txBody>
        </p:sp>
        <p:sp>
          <p:nvSpPr>
            <p:cNvPr id="7" name="Line 10"/>
            <p:cNvSpPr>
              <a:spLocks noChangeShapeType="1"/>
            </p:cNvSpPr>
            <p:nvPr/>
          </p:nvSpPr>
          <p:spPr bwMode="auto">
            <a:xfrm flipV="1">
              <a:off x="4044" y="1900"/>
              <a:ext cx="782" cy="640"/>
            </a:xfrm>
            <a:prstGeom prst="line">
              <a:avLst/>
            </a:prstGeom>
            <a:noFill/>
            <a:ln w="9525">
              <a:solidFill>
                <a:srgbClr val="000000"/>
              </a:solidFill>
              <a:round/>
              <a:headEnd/>
              <a:tailEnd/>
            </a:ln>
          </p:spPr>
          <p:txBody>
            <a:bodyPr/>
            <a:lstStyle/>
            <a:p>
              <a:endParaRPr lang="zh-TW" altLang="en-US"/>
            </a:p>
          </p:txBody>
        </p:sp>
        <p:sp>
          <p:nvSpPr>
            <p:cNvPr id="8" name="Line 11"/>
            <p:cNvSpPr>
              <a:spLocks noChangeShapeType="1"/>
            </p:cNvSpPr>
            <p:nvPr/>
          </p:nvSpPr>
          <p:spPr bwMode="auto">
            <a:xfrm>
              <a:off x="4044" y="2540"/>
              <a:ext cx="782" cy="800"/>
            </a:xfrm>
            <a:prstGeom prst="line">
              <a:avLst/>
            </a:prstGeom>
            <a:noFill/>
            <a:ln w="9525">
              <a:solidFill>
                <a:srgbClr val="000000"/>
              </a:solidFill>
              <a:round/>
              <a:headEnd/>
              <a:tailEnd/>
            </a:ln>
          </p:spPr>
          <p:txBody>
            <a:bodyPr/>
            <a:lstStyle/>
            <a:p>
              <a:endParaRPr lang="zh-TW" altLang="en-US"/>
            </a:p>
          </p:txBody>
        </p:sp>
        <p:sp>
          <p:nvSpPr>
            <p:cNvPr id="9" name="Text Box 12"/>
            <p:cNvSpPr txBox="1">
              <a:spLocks noChangeArrowheads="1"/>
            </p:cNvSpPr>
            <p:nvPr/>
          </p:nvSpPr>
          <p:spPr bwMode="auto">
            <a:xfrm>
              <a:off x="4826" y="1580"/>
              <a:ext cx="2192" cy="480"/>
            </a:xfrm>
            <a:prstGeom prst="rect">
              <a:avLst/>
            </a:prstGeom>
            <a:solidFill>
              <a:srgbClr val="FFFFFF"/>
            </a:solidFill>
            <a:ln w="9525">
              <a:solidFill>
                <a:srgbClr val="000000"/>
              </a:solidFill>
              <a:miter lim="800000"/>
              <a:headEnd/>
              <a:tailEnd/>
            </a:ln>
          </p:spPr>
          <p:txBody>
            <a:bodyPr/>
            <a:lstStyle/>
            <a:p>
              <a:r>
                <a:rPr lang="en-US" altLang="zh-TW" sz="2000">
                  <a:latin typeface="Times New Roman" pitchFamily="18" charset="0"/>
                </a:rPr>
                <a:t>continuous derivative</a:t>
              </a:r>
              <a:endParaRPr lang="en-US" altLang="zh-TW" sz="2000"/>
            </a:p>
          </p:txBody>
        </p:sp>
        <p:sp>
          <p:nvSpPr>
            <p:cNvPr id="10" name="Text Box 13"/>
            <p:cNvSpPr txBox="1">
              <a:spLocks noChangeArrowheads="1"/>
            </p:cNvSpPr>
            <p:nvPr/>
          </p:nvSpPr>
          <p:spPr bwMode="auto">
            <a:xfrm>
              <a:off x="4826" y="3020"/>
              <a:ext cx="2661" cy="480"/>
            </a:xfrm>
            <a:prstGeom prst="rect">
              <a:avLst/>
            </a:prstGeom>
            <a:solidFill>
              <a:srgbClr val="FFFFFF"/>
            </a:solidFill>
            <a:ln w="9525">
              <a:solidFill>
                <a:srgbClr val="000000"/>
              </a:solidFill>
              <a:miter lim="800000"/>
              <a:headEnd/>
              <a:tailEnd/>
            </a:ln>
          </p:spPr>
          <p:txBody>
            <a:bodyPr/>
            <a:lstStyle/>
            <a:p>
              <a:r>
                <a:rPr lang="en-US" altLang="zh-TW" sz="2000">
                  <a:latin typeface="Times New Roman" pitchFamily="18" charset="0"/>
                </a:rPr>
                <a:t>not continuous derivative</a:t>
              </a:r>
            </a:p>
            <a:p>
              <a:endParaRPr lang="en-US" altLang="zh-TW" sz="2000"/>
            </a:p>
          </p:txBody>
        </p:sp>
        <p:sp>
          <p:nvSpPr>
            <p:cNvPr id="11" name="Line 14"/>
            <p:cNvSpPr>
              <a:spLocks noChangeShapeType="1"/>
            </p:cNvSpPr>
            <p:nvPr/>
          </p:nvSpPr>
          <p:spPr bwMode="auto">
            <a:xfrm>
              <a:off x="7487" y="1900"/>
              <a:ext cx="626" cy="0"/>
            </a:xfrm>
            <a:prstGeom prst="line">
              <a:avLst/>
            </a:prstGeom>
            <a:noFill/>
            <a:ln w="9525">
              <a:solidFill>
                <a:srgbClr val="000000"/>
              </a:solidFill>
              <a:round/>
              <a:headEnd/>
              <a:tailEnd/>
            </a:ln>
          </p:spPr>
          <p:txBody>
            <a:bodyPr/>
            <a:lstStyle/>
            <a:p>
              <a:endParaRPr lang="zh-TW" altLang="en-US"/>
            </a:p>
          </p:txBody>
        </p:sp>
        <p:sp>
          <p:nvSpPr>
            <p:cNvPr id="12" name="Text Box 15"/>
            <p:cNvSpPr txBox="1">
              <a:spLocks noChangeArrowheads="1"/>
            </p:cNvSpPr>
            <p:nvPr/>
          </p:nvSpPr>
          <p:spPr bwMode="auto">
            <a:xfrm>
              <a:off x="8113" y="1580"/>
              <a:ext cx="1252" cy="480"/>
            </a:xfrm>
            <a:prstGeom prst="rect">
              <a:avLst/>
            </a:prstGeom>
            <a:solidFill>
              <a:srgbClr val="FFFFFF"/>
            </a:solidFill>
            <a:ln w="9525">
              <a:solidFill>
                <a:srgbClr val="000000"/>
              </a:solidFill>
              <a:miter lim="800000"/>
              <a:headEnd/>
              <a:tailEnd/>
            </a:ln>
          </p:spPr>
          <p:txBody>
            <a:bodyPr/>
            <a:lstStyle/>
            <a:p>
              <a:r>
                <a:rPr lang="en-US" altLang="zh-TW" sz="2000">
                  <a:latin typeface="Times New Roman" pitchFamily="18" charset="0"/>
                </a:rPr>
                <a:t>[f,f](T)=0</a:t>
              </a:r>
              <a:endParaRPr lang="en-US" altLang="zh-TW" sz="2000"/>
            </a:p>
          </p:txBody>
        </p:sp>
        <p:sp>
          <p:nvSpPr>
            <p:cNvPr id="13" name="Line 16"/>
            <p:cNvSpPr>
              <a:spLocks noChangeShapeType="1"/>
            </p:cNvSpPr>
            <p:nvPr/>
          </p:nvSpPr>
          <p:spPr bwMode="auto">
            <a:xfrm flipV="1">
              <a:off x="7487" y="3020"/>
              <a:ext cx="626" cy="320"/>
            </a:xfrm>
            <a:prstGeom prst="line">
              <a:avLst/>
            </a:prstGeom>
            <a:noFill/>
            <a:ln w="9525">
              <a:solidFill>
                <a:srgbClr val="000000"/>
              </a:solidFill>
              <a:round/>
              <a:headEnd/>
              <a:tailEnd/>
            </a:ln>
          </p:spPr>
          <p:txBody>
            <a:bodyPr/>
            <a:lstStyle/>
            <a:p>
              <a:endParaRPr lang="zh-TW" altLang="en-US"/>
            </a:p>
          </p:txBody>
        </p:sp>
        <p:sp>
          <p:nvSpPr>
            <p:cNvPr id="14" name="Line 17"/>
            <p:cNvSpPr>
              <a:spLocks noChangeShapeType="1"/>
            </p:cNvSpPr>
            <p:nvPr/>
          </p:nvSpPr>
          <p:spPr bwMode="auto">
            <a:xfrm>
              <a:off x="7487" y="3340"/>
              <a:ext cx="470" cy="480"/>
            </a:xfrm>
            <a:prstGeom prst="line">
              <a:avLst/>
            </a:prstGeom>
            <a:noFill/>
            <a:ln w="9525">
              <a:solidFill>
                <a:srgbClr val="000000"/>
              </a:solidFill>
              <a:round/>
              <a:headEnd/>
              <a:tailEnd/>
            </a:ln>
          </p:spPr>
          <p:txBody>
            <a:bodyPr/>
            <a:lstStyle/>
            <a:p>
              <a:endParaRPr lang="zh-TW" altLang="en-US"/>
            </a:p>
          </p:txBody>
        </p:sp>
        <p:sp>
          <p:nvSpPr>
            <p:cNvPr id="15" name="Text Box 18"/>
            <p:cNvSpPr txBox="1">
              <a:spLocks noChangeArrowheads="1"/>
            </p:cNvSpPr>
            <p:nvPr/>
          </p:nvSpPr>
          <p:spPr bwMode="auto">
            <a:xfrm>
              <a:off x="8113" y="2540"/>
              <a:ext cx="1252" cy="800"/>
            </a:xfrm>
            <a:prstGeom prst="rect">
              <a:avLst/>
            </a:prstGeom>
            <a:solidFill>
              <a:srgbClr val="FFFFFF"/>
            </a:solidFill>
            <a:ln w="9525">
              <a:solidFill>
                <a:srgbClr val="000000"/>
              </a:solidFill>
              <a:miter lim="800000"/>
              <a:headEnd/>
              <a:tailEnd/>
            </a:ln>
          </p:spPr>
          <p:txBody>
            <a:bodyPr/>
            <a:lstStyle/>
            <a:p>
              <a:r>
                <a:rPr lang="en-US" altLang="zh-TW" sz="2000">
                  <a:latin typeface="Times New Roman" pitchFamily="18" charset="0"/>
                </a:rPr>
                <a:t>[f,f](T)=0</a:t>
              </a:r>
            </a:p>
            <a:p>
              <a:r>
                <a:rPr lang="en-US" altLang="zh-TW" sz="2000">
                  <a:latin typeface="Times New Roman" pitchFamily="18" charset="0"/>
                </a:rPr>
                <a:t>ex: |t|</a:t>
              </a:r>
              <a:endParaRPr lang="en-US" altLang="zh-TW" sz="2000"/>
            </a:p>
          </p:txBody>
        </p:sp>
        <p:sp>
          <p:nvSpPr>
            <p:cNvPr id="16" name="Text Box 19"/>
            <p:cNvSpPr txBox="1">
              <a:spLocks noChangeArrowheads="1"/>
            </p:cNvSpPr>
            <p:nvPr/>
          </p:nvSpPr>
          <p:spPr bwMode="auto">
            <a:xfrm>
              <a:off x="8113" y="3500"/>
              <a:ext cx="1409" cy="800"/>
            </a:xfrm>
            <a:prstGeom prst="rect">
              <a:avLst/>
            </a:prstGeom>
            <a:solidFill>
              <a:srgbClr val="FFFFFF"/>
            </a:solidFill>
            <a:ln w="9525">
              <a:solidFill>
                <a:srgbClr val="000000"/>
              </a:solidFill>
              <a:miter lim="800000"/>
              <a:headEnd/>
              <a:tailEnd/>
            </a:ln>
          </p:spPr>
          <p:txBody>
            <a:bodyPr/>
            <a:lstStyle/>
            <a:p>
              <a:r>
                <a:rPr lang="en-US" altLang="zh-TW" sz="2000" dirty="0">
                  <a:latin typeface="Times New Roman" pitchFamily="18" charset="0"/>
                </a:rPr>
                <a:t>[</a:t>
              </a:r>
              <a:r>
                <a:rPr lang="en-US" altLang="zh-TW" sz="2000" dirty="0" err="1">
                  <a:latin typeface="Times New Roman" pitchFamily="18" charset="0"/>
                </a:rPr>
                <a:t>f,f</a:t>
              </a:r>
              <a:r>
                <a:rPr lang="en-US" altLang="zh-TW" sz="2000" dirty="0">
                  <a:latin typeface="Times New Roman" pitchFamily="18" charset="0"/>
                </a:rPr>
                <a:t>](T)    0</a:t>
              </a:r>
            </a:p>
            <a:p>
              <a:r>
                <a:rPr lang="en-US" altLang="zh-TW" sz="2000" dirty="0">
                  <a:latin typeface="Times New Roman" pitchFamily="18" charset="0"/>
                </a:rPr>
                <a:t>ex:</a:t>
              </a:r>
              <a:r>
                <a:rPr lang="zh-TW" altLang="en-US" sz="2000" dirty="0">
                  <a:latin typeface="Times New Roman" pitchFamily="18" charset="0"/>
                </a:rPr>
                <a:t>布朗運動</a:t>
              </a:r>
              <a:endParaRPr lang="zh-TW" altLang="en-US" sz="2000" dirty="0"/>
            </a:p>
          </p:txBody>
        </p:sp>
        <p:sp>
          <p:nvSpPr>
            <p:cNvPr id="17" name="Line 20"/>
            <p:cNvSpPr>
              <a:spLocks noChangeShapeType="1"/>
            </p:cNvSpPr>
            <p:nvPr/>
          </p:nvSpPr>
          <p:spPr bwMode="auto">
            <a:xfrm>
              <a:off x="7487" y="3340"/>
              <a:ext cx="626" cy="640"/>
            </a:xfrm>
            <a:prstGeom prst="line">
              <a:avLst/>
            </a:prstGeom>
            <a:noFill/>
            <a:ln w="9525">
              <a:solidFill>
                <a:srgbClr val="000000"/>
              </a:solidFill>
              <a:round/>
              <a:headEnd/>
              <a:tailEnd/>
            </a:ln>
          </p:spPr>
          <p:txBody>
            <a:bodyPr/>
            <a:lstStyle/>
            <a:p>
              <a:endParaRPr lang="zh-TW" altLang="en-US"/>
            </a:p>
          </p:txBody>
        </p:sp>
        <p:sp>
          <p:nvSpPr>
            <p:cNvPr id="18" name="Line 21"/>
            <p:cNvSpPr>
              <a:spLocks noChangeShapeType="1"/>
            </p:cNvSpPr>
            <p:nvPr/>
          </p:nvSpPr>
          <p:spPr bwMode="auto">
            <a:xfrm flipH="1">
              <a:off x="7018" y="1900"/>
              <a:ext cx="1095" cy="0"/>
            </a:xfrm>
            <a:prstGeom prst="line">
              <a:avLst/>
            </a:prstGeom>
            <a:noFill/>
            <a:ln w="9525">
              <a:solidFill>
                <a:srgbClr val="000000"/>
              </a:solidFill>
              <a:round/>
              <a:headEnd/>
              <a:tailEnd/>
            </a:ln>
          </p:spPr>
          <p:txBody>
            <a:bodyPr/>
            <a:lstStyle/>
            <a:p>
              <a:endParaRPr lang="zh-TW" altLang="en-US"/>
            </a:p>
          </p:txBody>
        </p:sp>
      </p:grpSp>
      <p:graphicFrame>
        <p:nvGraphicFramePr>
          <p:cNvPr id="21506" name="Object 2"/>
          <p:cNvGraphicFramePr>
            <a:graphicFrameLocks noChangeAspect="1"/>
          </p:cNvGraphicFramePr>
          <p:nvPr/>
        </p:nvGraphicFramePr>
        <p:xfrm>
          <a:off x="7358082" y="4714884"/>
          <a:ext cx="304800" cy="304800"/>
        </p:xfrm>
        <a:graphic>
          <a:graphicData uri="http://schemas.openxmlformats.org/presentationml/2006/ole">
            <p:oleObj spid="_x0000_s21506" name="Equation" r:id="rId3" imgW="139700" imgH="139700" progId="">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3074" name="Object 4"/>
          <p:cNvGraphicFramePr>
            <a:graphicFrameLocks noChangeAspect="1"/>
          </p:cNvGraphicFramePr>
          <p:nvPr>
            <p:ph idx="1"/>
          </p:nvPr>
        </p:nvGraphicFramePr>
        <p:xfrm>
          <a:off x="142844" y="1714488"/>
          <a:ext cx="8862281" cy="3500462"/>
        </p:xfrm>
        <a:graphic>
          <a:graphicData uri="http://schemas.openxmlformats.org/presentationml/2006/ole">
            <p:oleObj spid="_x0000_s3074" name="Equation" r:id="rId4" imgW="4051080" imgH="1600200" progId="">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sp>
        <p:nvSpPr>
          <p:cNvPr id="3" name="內容版面配置區 2"/>
          <p:cNvSpPr>
            <a:spLocks noGrp="1"/>
          </p:cNvSpPr>
          <p:nvPr>
            <p:ph idx="1"/>
          </p:nvPr>
        </p:nvSpPr>
        <p:spPr/>
        <p:txBody>
          <a:bodyPr/>
          <a:lstStyle/>
          <a:p>
            <a:r>
              <a:rPr lang="en-US" altLang="zh-TW" dirty="0" smtClean="0"/>
              <a:t>We must show that this sampled quadratic variation, which is a random variable converges to T </a:t>
            </a:r>
            <a:r>
              <a:rPr lang="en-US" altLang="zh-TW" dirty="0" smtClean="0"/>
              <a:t> as          </a:t>
            </a:r>
            <a:endParaRPr lang="en-US" altLang="zh-TW" dirty="0" smtClean="0"/>
          </a:p>
          <a:p>
            <a:r>
              <a:rPr lang="en-US" altLang="zh-TW" dirty="0" smtClean="0"/>
              <a:t>We shall show that it has expected value T, and its variance converges to zero. Hence, it converges to its expected value T, regardless of the path along which we are doing the computation.  </a:t>
            </a:r>
          </a:p>
          <a:p>
            <a:endParaRPr lang="zh-TW" altLang="en-US" dirty="0"/>
          </a:p>
        </p:txBody>
      </p:sp>
      <p:graphicFrame>
        <p:nvGraphicFramePr>
          <p:cNvPr id="43009" name="Object 6"/>
          <p:cNvGraphicFramePr>
            <a:graphicFrameLocks noGrp="1" noChangeAspect="1"/>
          </p:cNvGraphicFramePr>
          <p:nvPr/>
        </p:nvGraphicFramePr>
        <p:xfrm>
          <a:off x="3929058" y="2643182"/>
          <a:ext cx="1066800" cy="576263"/>
        </p:xfrm>
        <a:graphic>
          <a:graphicData uri="http://schemas.openxmlformats.org/presentationml/2006/ole">
            <p:oleObj spid="_x0000_s43009" name="Equation" r:id="rId3" imgW="304560" imgH="164880" progId="">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sp>
        <p:nvSpPr>
          <p:cNvPr id="3" name="內容版面配置區 2"/>
          <p:cNvSpPr>
            <a:spLocks noGrp="1"/>
          </p:cNvSpPr>
          <p:nvPr>
            <p:ph idx="1"/>
          </p:nvPr>
        </p:nvSpPr>
        <p:spPr/>
        <p:txBody>
          <a:bodyPr/>
          <a:lstStyle/>
          <a:p>
            <a:r>
              <a:rPr lang="en-US" altLang="zh-TW" dirty="0" smtClean="0"/>
              <a:t>The sampled quadratic variation is the sum of independence random variables. Therefore, its mean and variance are the sums of the means and variances of these random variables. We have</a:t>
            </a:r>
            <a:endParaRPr lang="zh-TW" altLang="en-US" dirty="0"/>
          </a:p>
        </p:txBody>
      </p:sp>
      <p:graphicFrame>
        <p:nvGraphicFramePr>
          <p:cNvPr id="18435" name="Object 6"/>
          <p:cNvGraphicFramePr>
            <a:graphicFrameLocks noChangeAspect="1"/>
          </p:cNvGraphicFramePr>
          <p:nvPr/>
        </p:nvGraphicFramePr>
        <p:xfrm>
          <a:off x="428596" y="4286256"/>
          <a:ext cx="8458200" cy="2114550"/>
        </p:xfrm>
        <a:graphic>
          <a:graphicData uri="http://schemas.openxmlformats.org/presentationml/2006/ole">
            <p:oleObj spid="_x0000_s18435" name="Equation" r:id="rId3" imgW="3810000" imgH="952500" progId="">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itchFamily="18" charset="0"/>
                <a:cs typeface="Times New Roman" pitchFamily="18" charset="0"/>
              </a:rPr>
              <a:t>3.4 Quadratic Variation</a:t>
            </a:r>
            <a:endParaRPr lang="zh-TW" altLang="en-US" dirty="0"/>
          </a:p>
        </p:txBody>
      </p:sp>
      <p:graphicFrame>
        <p:nvGraphicFramePr>
          <p:cNvPr id="19458" name="Object 5"/>
          <p:cNvGraphicFramePr>
            <a:graphicFrameLocks noChangeAspect="1"/>
          </p:cNvGraphicFramePr>
          <p:nvPr>
            <p:ph idx="1"/>
          </p:nvPr>
        </p:nvGraphicFramePr>
        <p:xfrm>
          <a:off x="357158" y="1785926"/>
          <a:ext cx="8572560" cy="4071966"/>
        </p:xfrm>
        <a:graphic>
          <a:graphicData uri="http://schemas.openxmlformats.org/presentationml/2006/ole">
            <p:oleObj spid="_x0000_s19458" name="Equation" r:id="rId3" imgW="3466800" imgH="1625400" progId="">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994</TotalTime>
  <Words>667</Words>
  <PresentationFormat>如螢幕大小 (4:3)</PresentationFormat>
  <Paragraphs>101</Paragraphs>
  <Slides>35</Slides>
  <Notes>6</Notes>
  <HiddenSlides>0</HiddenSlides>
  <MMClips>0</MMClips>
  <ScaleCrop>false</ScaleCrop>
  <HeadingPairs>
    <vt:vector size="6" baseType="variant">
      <vt:variant>
        <vt:lpstr>佈景主題</vt:lpstr>
      </vt:variant>
      <vt:variant>
        <vt:i4>1</vt:i4>
      </vt:variant>
      <vt:variant>
        <vt:lpstr>內嵌 OLE 伺服程式</vt:lpstr>
      </vt:variant>
      <vt:variant>
        <vt:i4>2</vt:i4>
      </vt:variant>
      <vt:variant>
        <vt:lpstr>投影片標題</vt:lpstr>
      </vt:variant>
      <vt:variant>
        <vt:i4>35</vt:i4>
      </vt:variant>
    </vt:vector>
  </HeadingPairs>
  <TitlesOfParts>
    <vt:vector size="38" baseType="lpstr">
      <vt:lpstr>Office 佈景主題</vt:lpstr>
      <vt:lpstr>Equation</vt:lpstr>
      <vt:lpstr>MathType 5.0 Equation</vt:lpstr>
      <vt:lpstr>Brownian Motion(Conti.)</vt:lpstr>
      <vt:lpstr>Review</vt:lpstr>
      <vt:lpstr>Review</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vt:lpstr>
      <vt:lpstr>3.4 Quadratic Variation  3.4.3 Volatility of Geometric Brownian Motion</vt:lpstr>
      <vt:lpstr>3.4 Quadratic Variation</vt:lpstr>
      <vt:lpstr>3.4 Quadratic Variation</vt:lpstr>
      <vt:lpstr>3.4 Quadratic Variation</vt:lpstr>
      <vt:lpstr>3.5 Markov Property</vt:lpstr>
      <vt:lpstr>Theorem 3.5.1</vt:lpstr>
      <vt:lpstr>Theorem 3.5.1 Proof (1)</vt:lpstr>
      <vt:lpstr>Theorem 3.5.1 Proof (2)</vt:lpstr>
      <vt:lpstr>投影片 32</vt:lpstr>
      <vt:lpstr>投影片 33</vt:lpstr>
      <vt:lpstr>Lemma 2.3.4.(Independence)</vt:lpstr>
      <vt:lpstr>投影片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Brownian Motion(Conti.)</dc:title>
  <dc:creator>J.P.Chen</dc:creator>
  <cp:lastModifiedBy>J.P.Chen</cp:lastModifiedBy>
  <cp:revision>42</cp:revision>
  <dcterms:created xsi:type="dcterms:W3CDTF">2013-05-27T14:28:30Z</dcterms:created>
  <dcterms:modified xsi:type="dcterms:W3CDTF">2013-05-29T09:27:52Z</dcterms:modified>
</cp:coreProperties>
</file>